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5" r:id="rId3"/>
    <p:sldId id="258" r:id="rId4"/>
    <p:sldId id="262" r:id="rId5"/>
    <p:sldId id="263" r:id="rId6"/>
    <p:sldId id="266" r:id="rId7"/>
    <p:sldId id="267" r:id="rId8"/>
    <p:sldId id="259" r:id="rId9"/>
    <p:sldId id="260" r:id="rId10"/>
    <p:sldId id="261" r:id="rId11"/>
    <p:sldId id="272" r:id="rId12"/>
    <p:sldId id="273" r:id="rId13"/>
    <p:sldId id="26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Anatom/177.html" TargetMode="External"/><Relationship Id="rId2" Type="http://schemas.openxmlformats.org/officeDocument/2006/relationships/hyperlink" Target="http://rhinology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tru.org/" TargetMode="External"/><Relationship Id="rId4" Type="http://schemas.openxmlformats.org/officeDocument/2006/relationships/hyperlink" Target="https://ru.wikipedia.org/wiki/&#1043;&#1077;&#1088;&#1072;&#1089;&#1080;&#1084;&#1086;&#1074;,_&#1052;&#1080;&#1093;&#1072;&#1080;&#1083;_&#1052;&#1080;&#1093;&#1072;&#1081;&#1083;&#1086;&#1074;&#1080;&#1095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sz="quarter" idx="1"/>
          </p:nvPr>
        </p:nvSpPr>
        <p:spPr>
          <a:xfrm>
            <a:off x="2843213" y="0"/>
            <a:ext cx="5832475" cy="2781300"/>
          </a:xfr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Федеральное государственное бюджетное образовательное учреждение высшего образования «Волгоградский государственный медицинский университет» Министерства здравоохранения Российской Федерации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2" descr="https://www.pmedpharm.ru/content/images/2%20%D0%B4%D0%BE%D0%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033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\Desktop\9ejtFhOKGdM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2569"/>
            <a:ext cx="2880320" cy="18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971550" y="3357563"/>
            <a:ext cx="7407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8" indent="-342900" algn="ctr">
              <a:spcBef>
                <a:spcPct val="20000"/>
              </a:spcBef>
            </a:pPr>
            <a:r>
              <a:rPr lang="ru-RU" sz="7200" b="1" dirty="0">
                <a:solidFill>
                  <a:srgbClr val="0070C0"/>
                </a:solidFill>
                <a:latin typeface="Franklin Gothic Book"/>
              </a:rPr>
              <a:t>АНАТОМИЯ 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\Desktop\Na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5328592" cy="489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5544616" cy="597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Носовой индекс (процентное отношение ширины к длине при измерении длины от точки «</a:t>
            </a:r>
            <a:r>
              <a:rPr lang="ru-RU" dirty="0" err="1" smtClean="0"/>
              <a:t>назион</a:t>
            </a:r>
            <a:r>
              <a:rPr lang="ru-RU" dirty="0" smtClean="0"/>
              <a:t>) варьирует по группам от 40 до 110; индивидуальные вариации ещё шире. Для носового указателя принята следующая рубрикация:</a:t>
            </a:r>
          </a:p>
          <a:p>
            <a:r>
              <a:rPr lang="ru-RU" dirty="0" err="1" smtClean="0"/>
              <a:t>гиперлепториния</a:t>
            </a:r>
            <a:r>
              <a:rPr lang="ru-RU" dirty="0" smtClean="0"/>
              <a:t> — 40-55 (очень длинный узкий нос)</a:t>
            </a:r>
          </a:p>
          <a:p>
            <a:r>
              <a:rPr lang="ru-RU" dirty="0" err="1" smtClean="0"/>
              <a:t>лепториния</a:t>
            </a:r>
            <a:r>
              <a:rPr lang="ru-RU" dirty="0" smtClean="0"/>
              <a:t> — 55–70 (узкий высокий нос);</a:t>
            </a:r>
          </a:p>
          <a:p>
            <a:r>
              <a:rPr lang="ru-RU" dirty="0" err="1" smtClean="0"/>
              <a:t>мезориния</a:t>
            </a:r>
            <a:r>
              <a:rPr lang="ru-RU" dirty="0" smtClean="0"/>
              <a:t> — 70–85 (средний нос);</a:t>
            </a:r>
          </a:p>
          <a:p>
            <a:r>
              <a:rPr lang="ru-RU" dirty="0" err="1" smtClean="0"/>
              <a:t>платириния</a:t>
            </a:r>
            <a:r>
              <a:rPr lang="ru-RU" dirty="0" smtClean="0"/>
              <a:t> — 85–99,9 (короткий широкий нос);</a:t>
            </a:r>
          </a:p>
          <a:p>
            <a:r>
              <a:rPr lang="ru-RU" dirty="0" err="1" smtClean="0"/>
              <a:t>гиперплатириния</a:t>
            </a:r>
            <a:r>
              <a:rPr lang="ru-RU" dirty="0" smtClean="0"/>
              <a:t> — выше 100,0 (укороченный уплощённый нос).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vomeronazal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810375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5Rn8XPg9NGnxdANJMeGjva8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048000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Kariega-Male-Lion-Flehmen-Grim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25" y="4725145"/>
            <a:ext cx="2591035" cy="19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Flehmendes_Pferd_32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3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\Desktop\dvigenie_slizi_po_pridatochnim_pazuxam_n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1\Desktop\nos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n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8353"/>
            <a:ext cx="9036496" cy="3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4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1\Desktop\innervacia_slizistoi_polosti_n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35"/>
            <a:ext cx="8136904" cy="6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5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6836750-2635082847-Gru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1814"/>
            <a:ext cx="78581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9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rhinology.ru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meduniver.com/Medical/Anatom/177.html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</a:t>
            </a:r>
            <a:r>
              <a:rPr lang="ru-RU" dirty="0">
                <a:hlinkClick r:id="rId4"/>
              </a:rPr>
              <a:t>Герасимов,_</a:t>
            </a:r>
            <a:r>
              <a:rPr lang="ru-RU" dirty="0" err="1" smtClean="0">
                <a:hlinkClick r:id="rId4"/>
              </a:rPr>
              <a:t>Михаил_Михайлович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https://entru.org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Р.П. Самусев Атлас анатомии человека. </a:t>
            </a:r>
            <a:r>
              <a:rPr lang="ru-RU" dirty="0" err="1" smtClean="0"/>
              <a:t>Изздательсвто</a:t>
            </a:r>
            <a:r>
              <a:rPr lang="ru-RU" dirty="0" smtClean="0"/>
              <a:t> «Мир и образование» 2019г. С 46-48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57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9ejtFhOKGd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640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3227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Non scholae, sed vitae discimus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Мы учимся не для школы, а для жизни.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80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6480720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Нос (лат. </a:t>
            </a:r>
            <a:r>
              <a:rPr lang="ru-RU" dirty="0" err="1" smtClean="0"/>
              <a:t>nasus</a:t>
            </a:r>
            <a:r>
              <a:rPr lang="ru-RU" dirty="0" smtClean="0"/>
              <a:t>,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ῥινός </a:t>
            </a:r>
            <a:r>
              <a:rPr lang="ru-RU" dirty="0" smtClean="0"/>
              <a:t>[</a:t>
            </a:r>
            <a:r>
              <a:rPr lang="ru-RU" dirty="0" err="1" smtClean="0"/>
              <a:t>rhinos</a:t>
            </a:r>
            <a:r>
              <a:rPr lang="ru-RU" dirty="0" smtClean="0"/>
              <a:t>]) — орган для распознавания запахов. Часть лица участвующая в дыхании, обонянии, добыче пропитания и общении.</a:t>
            </a:r>
            <a:endParaRPr lang="ru-RU" dirty="0"/>
          </a:p>
        </p:txBody>
      </p:sp>
      <p:pic>
        <p:nvPicPr>
          <p:cNvPr id="1026" name="Picture 2" descr="C:\Users\Admin\Desktop\18d204b05d5c82842feb2f3949ecfa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73227" cy="1944216"/>
          </a:xfrm>
          <a:prstGeom prst="rect">
            <a:avLst/>
          </a:prstGeom>
          <a:noFill/>
        </p:spPr>
      </p:pic>
      <p:pic>
        <p:nvPicPr>
          <p:cNvPr id="1027" name="Picture 3" descr="C:\Users\Admin\Desktop\2d1ef7435cb309d622c11be53da80d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664296" cy="1758224"/>
          </a:xfrm>
          <a:prstGeom prst="rect">
            <a:avLst/>
          </a:prstGeom>
          <a:noFill/>
        </p:spPr>
      </p:pic>
      <p:pic>
        <p:nvPicPr>
          <p:cNvPr id="1028" name="Picture 4" descr="C:\Users\Admin\Desktop\15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20888"/>
            <a:ext cx="1924285" cy="193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внешнего носа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dmin\Desktop\nos-1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833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2800"/>
            <a:ext cx="5976664" cy="3505200"/>
          </a:xfrm>
          <a:prstGeom prst="rect">
            <a:avLst/>
          </a:prstGeom>
          <a:noFill/>
        </p:spPr>
      </p:pic>
      <p:pic>
        <p:nvPicPr>
          <p:cNvPr id="5123" name="Picture 3" descr="C:\Users\Admin\Desktop\nos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55272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n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no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8831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носа на примерах реконструкций М.М. Герасимова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r>
              <a:rPr lang="en-US" dirty="0" smtClean="0"/>
              <a:t> (</a:t>
            </a:r>
            <a:r>
              <a:rPr lang="ru-RU" dirty="0" smtClean="0"/>
              <a:t>Чел. умелый)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Homo </a:t>
            </a:r>
            <a:r>
              <a:rPr lang="en-US" dirty="0" err="1" smtClean="0"/>
              <a:t>ergaster</a:t>
            </a:r>
            <a:r>
              <a:rPr lang="ru-RU" dirty="0" smtClean="0"/>
              <a:t> (Чел. работающий)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Homo Erectus</a:t>
            </a:r>
            <a:r>
              <a:rPr lang="ru-RU" dirty="0" smtClean="0"/>
              <a:t> (Чел.  прямоходящий)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Homo </a:t>
            </a:r>
            <a:r>
              <a:rPr lang="en-US" dirty="0" err="1" smtClean="0"/>
              <a:t>neanderthalensis</a:t>
            </a: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       (Неандерталец)</a:t>
            </a:r>
            <a:endParaRPr lang="ru-RU" dirty="0"/>
          </a:p>
        </p:txBody>
      </p:sp>
      <p:pic>
        <p:nvPicPr>
          <p:cNvPr id="2055" name="Picture 7" descr="C:\Users\Admin\Desktop\5efdf44b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863253" cy="1587624"/>
          </a:xfrm>
          <a:prstGeom prst="rect">
            <a:avLst/>
          </a:prstGeom>
          <a:noFill/>
        </p:spPr>
      </p:pic>
      <p:pic>
        <p:nvPicPr>
          <p:cNvPr id="2056" name="Picture 8" descr="C:\Users\Admin\Desktop\83671e57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014224"/>
            <a:ext cx="1909925" cy="2031454"/>
          </a:xfrm>
          <a:prstGeom prst="rect">
            <a:avLst/>
          </a:prstGeom>
          <a:noFill/>
        </p:spPr>
      </p:pic>
      <p:pic>
        <p:nvPicPr>
          <p:cNvPr id="2057" name="Picture 9" descr="C:\Users\Admin\Desktop\a2eae99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724" y="4268727"/>
            <a:ext cx="1970892" cy="2408485"/>
          </a:xfrm>
          <a:prstGeom prst="rect">
            <a:avLst/>
          </a:prstGeom>
          <a:noFill/>
        </p:spPr>
      </p:pic>
      <p:pic>
        <p:nvPicPr>
          <p:cNvPr id="2058" name="Picture 10" descr="C:\Users\Admin\Desktop\debda9c0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29200"/>
            <a:ext cx="1862735" cy="1459027"/>
          </a:xfrm>
          <a:prstGeom prst="rect">
            <a:avLst/>
          </a:prstGeom>
          <a:noFill/>
        </p:spPr>
      </p:pic>
      <p:pic>
        <p:nvPicPr>
          <p:cNvPr id="2059" name="Picture 11" descr="C:\Users\Admin\Desktop\fb3ee20e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352919"/>
            <a:ext cx="2993285" cy="224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Приспособление носа к климатическим особенностям</a:t>
            </a:r>
            <a:endParaRPr lang="ru-RU" dirty="0"/>
          </a:p>
        </p:txBody>
      </p:sp>
      <p:pic>
        <p:nvPicPr>
          <p:cNvPr id="3076" name="Picture 4" descr="C:\Users\Admin\Desktop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592288" cy="3007086"/>
          </a:xfrm>
          <a:prstGeom prst="rect">
            <a:avLst/>
          </a:prstGeom>
          <a:noFill/>
        </p:spPr>
      </p:pic>
      <p:pic>
        <p:nvPicPr>
          <p:cNvPr id="3078" name="Picture 6" descr="https://static.nahnews.org/uploads/2016/12/09/orig-1481301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4305903" cy="2420888"/>
          </a:xfrm>
          <a:prstGeom prst="rect">
            <a:avLst/>
          </a:prstGeom>
          <a:noFill/>
        </p:spPr>
      </p:pic>
      <p:pic>
        <p:nvPicPr>
          <p:cNvPr id="3074" name="Picture 2" descr="C:\Users\Admin\Desktop\tayson-tass01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3184582" cy="2808312"/>
          </a:xfrm>
          <a:prstGeom prst="rect">
            <a:avLst/>
          </a:prstGeom>
          <a:noFill/>
        </p:spPr>
      </p:pic>
      <p:pic>
        <p:nvPicPr>
          <p:cNvPr id="3075" name="Picture 3" descr="C:\Users\Admin\Desktop\3b22e58130541.5b29dea835a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2304256" cy="283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</TotalTime>
  <Words>150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Презентация PowerPoint</vt:lpstr>
      <vt:lpstr>Non scholae, sed vitae discimus.         Мы учимся не для школы, а для жизни.</vt:lpstr>
      <vt:lpstr>Презентация PowerPoint</vt:lpstr>
      <vt:lpstr>Строение внешнего носа </vt:lpstr>
      <vt:lpstr>Презентация PowerPoint</vt:lpstr>
      <vt:lpstr>Презентация PowerPoint</vt:lpstr>
      <vt:lpstr>Презентация PowerPoint</vt:lpstr>
      <vt:lpstr>Развитие носа на примерах реконструкций М.М. Герасимова</vt:lpstr>
      <vt:lpstr>Приспособление носа к климатическим особенностям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  <vt:lpstr>Список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47</cp:revision>
  <dcterms:modified xsi:type="dcterms:W3CDTF">2021-11-12T10:04:41Z</dcterms:modified>
</cp:coreProperties>
</file>