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311" r:id="rId2"/>
    <p:sldId id="258" r:id="rId3"/>
    <p:sldId id="356" r:id="rId4"/>
    <p:sldId id="319" r:id="rId5"/>
    <p:sldId id="324" r:id="rId6"/>
    <p:sldId id="325" r:id="rId7"/>
    <p:sldId id="326" r:id="rId8"/>
    <p:sldId id="259" r:id="rId9"/>
    <p:sldId id="334" r:id="rId10"/>
    <p:sldId id="335" r:id="rId11"/>
    <p:sldId id="283" r:id="rId12"/>
    <p:sldId id="284" r:id="rId13"/>
    <p:sldId id="349" r:id="rId14"/>
    <p:sldId id="303" r:id="rId15"/>
    <p:sldId id="304" r:id="rId16"/>
    <p:sldId id="306" r:id="rId17"/>
    <p:sldId id="275" r:id="rId18"/>
    <p:sldId id="354" r:id="rId19"/>
    <p:sldId id="339" r:id="rId20"/>
    <p:sldId id="343" r:id="rId21"/>
    <p:sldId id="264" r:id="rId22"/>
    <p:sldId id="291" r:id="rId23"/>
    <p:sldId id="342" r:id="rId24"/>
    <p:sldId id="300" r:id="rId25"/>
    <p:sldId id="345" r:id="rId26"/>
    <p:sldId id="301" r:id="rId27"/>
    <p:sldId id="328" r:id="rId28"/>
    <p:sldId id="327" r:id="rId29"/>
    <p:sldId id="302" r:id="rId30"/>
    <p:sldId id="316" r:id="rId31"/>
    <p:sldId id="353" r:id="rId32"/>
    <p:sldId id="332" r:id="rId33"/>
    <p:sldId id="333" r:id="rId34"/>
    <p:sldId id="266" r:id="rId35"/>
    <p:sldId id="317" r:id="rId36"/>
    <p:sldId id="355" r:id="rId37"/>
    <p:sldId id="322" r:id="rId38"/>
    <p:sldId id="323" r:id="rId39"/>
    <p:sldId id="330" r:id="rId40"/>
    <p:sldId id="336" r:id="rId41"/>
    <p:sldId id="350" r:id="rId42"/>
    <p:sldId id="351" r:id="rId43"/>
    <p:sldId id="348" r:id="rId44"/>
    <p:sldId id="331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473"/>
    <a:srgbClr val="E4C8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95694" autoAdjust="0"/>
  </p:normalViewPr>
  <p:slideViewPr>
    <p:cSldViewPr>
      <p:cViewPr>
        <p:scale>
          <a:sx n="70" d="100"/>
          <a:sy n="70" d="100"/>
        </p:scale>
        <p:origin x="-1908" y="-9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92" y="16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68CF5-E609-4A94-8968-F6844E4812D5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E17D3-C4CE-4032-81C0-817923FF0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8560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9095B-20CD-4C51-9C34-ECC7169150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D72FF-F341-4244-B314-E65318D7C3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54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D72FF-F341-4244-B314-E65318D7C30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973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D72FF-F341-4244-B314-E65318D7C30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529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7E141-BC46-4F5D-A1F8-FEBE2A5BE6C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51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1563"/>
            <a:ext cx="10363200" cy="1634887"/>
          </a:xfrm>
        </p:spPr>
        <p:txBody>
          <a:bodyPr anchor="b"/>
          <a:lstStyle>
            <a:lvl1pPr algn="ctr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4592864"/>
            <a:ext cx="5618584" cy="1655763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42CE39F7-265B-594B-AE34-67B041529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70" y="474667"/>
            <a:ext cx="411397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1524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368851"/>
            <a:ext cx="7996418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334321"/>
            <a:ext cx="10515600" cy="914304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838144" y="1866437"/>
            <a:ext cx="10515712" cy="3360157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0F2FD1A-77F4-4245-A032-97FC47561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3128D8D-120D-F54B-8C27-0E1911B9C0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840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0" y="1591"/>
            <a:ext cx="127762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8851"/>
            <a:ext cx="10515600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660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8851"/>
            <a:ext cx="10515600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400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8851"/>
            <a:ext cx="10515600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5711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3" y="368851"/>
            <a:ext cx="7996416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10">
            <a:extLst>
              <a:ext uri="{FF2B5EF4-FFF2-40B4-BE49-F238E27FC236}">
                <a16:creationId xmlns="" xmlns:a16="http://schemas.microsoft.com/office/drawing/2014/main" id="{0DE44A1C-FEFF-9C40-8615-59148B743D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4A7108B-197F-2B43-900F-6DA56B3F4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1181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3" y="368851"/>
            <a:ext cx="7996416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10">
            <a:extLst>
              <a:ext uri="{FF2B5EF4-FFF2-40B4-BE49-F238E27FC236}">
                <a16:creationId xmlns="" xmlns:a16="http://schemas.microsoft.com/office/drawing/2014/main" id="{E3AAA119-2E8F-0945-BA42-4356D19143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4C4523B-2909-F848-BC55-B30E3709C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44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="" xmlns:a16="http://schemas.microsoft.com/office/drawing/2014/main" id="{4FA64045-A100-2148-9FAD-1FA406B40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67034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192938" y="6364288"/>
            <a:ext cx="886884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="" xmlns:a16="http://schemas.microsoft.com/office/drawing/2014/main" id="{23B42BD4-B96A-D249-A39E-EBCCC3F26D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6679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="" xmlns:a16="http://schemas.microsoft.com/office/drawing/2014/main" id="{E6591040-BB36-5F41-AC73-49F0F5D2B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6402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="" xmlns:a16="http://schemas.microsoft.com/office/drawing/2014/main" id="{65C09AFB-61A7-B64B-BEEE-2BF769287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3512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1" y="509589"/>
            <a:ext cx="3336701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1563"/>
            <a:ext cx="10363200" cy="1634887"/>
          </a:xfrm>
        </p:spPr>
        <p:txBody>
          <a:bodyPr anchor="b"/>
          <a:lstStyle>
            <a:lvl1pPr algn="ctr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4592864"/>
            <a:ext cx="5618584" cy="1655763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3647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70" y="474667"/>
            <a:ext cx="411397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400384" y="2955192"/>
            <a:ext cx="8464480" cy="1650413"/>
          </a:xfrm>
        </p:spPr>
        <p:txBody>
          <a:bodyPr anchor="b"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3830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7922093" cy="1211307"/>
          </a:xfrm>
        </p:spPr>
        <p:txBody>
          <a:bodyPr/>
          <a:lstStyle>
            <a:lvl1pPr algn="ctr">
              <a:defRPr b="1"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A313B2F-61E1-0440-A4E7-0E878913B3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9183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875080"/>
            <a:ext cx="9281160" cy="2870659"/>
          </a:xfrm>
        </p:spPr>
        <p:txBody>
          <a:bodyPr/>
          <a:lstStyle>
            <a:lvl1pPr>
              <a:lnSpc>
                <a:spcPct val="80000"/>
              </a:lnSpc>
              <a:defRPr sz="6400" b="0"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/>
          <a:lstStyle>
            <a:lvl1pPr marL="0" indent="0">
              <a:buNone/>
              <a:defRPr sz="1800" b="0">
                <a:solidFill>
                  <a:srgbClr val="00847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217"/>
            <a:ext cx="2643717" cy="365125"/>
          </a:xfrm>
        </p:spPr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286" y="6272217"/>
            <a:ext cx="6326716" cy="365125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489" y="2508253"/>
            <a:ext cx="1187449" cy="720725"/>
          </a:xfrm>
        </p:spPr>
        <p:txBody>
          <a:bodyPr/>
          <a:lstStyle>
            <a:lvl1pPr>
              <a:defRPr sz="2800" smtClean="0">
                <a:solidFill>
                  <a:srgbClr val="008473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2A19F5E5-0E05-E845-BE93-12035C253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70" y="474667"/>
            <a:ext cx="411397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778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7996416" cy="1325563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56200" cy="4351339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5624"/>
            <a:ext cx="5156200" cy="4351339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10">
            <a:extLst>
              <a:ext uri="{FF2B5EF4-FFF2-40B4-BE49-F238E27FC236}">
                <a16:creationId xmlns="" xmlns:a16="http://schemas.microsoft.com/office/drawing/2014/main" id="{D0E080F3-8AF1-774C-85BC-5A227B0DF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6C3C4C5-7FB4-F443-B7BE-D7B0C67F0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517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7996417" cy="1325563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10">
            <a:extLst>
              <a:ext uri="{FF2B5EF4-FFF2-40B4-BE49-F238E27FC236}">
                <a16:creationId xmlns="" xmlns:a16="http://schemas.microsoft.com/office/drawing/2014/main" id="{50A62274-563B-6140-B811-A28C4AD63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F7E6D72-EF95-7945-8776-A3041C470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25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00847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1" y="2057401"/>
            <a:ext cx="393276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847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0791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45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295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903" y="538166"/>
            <a:ext cx="402287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1563"/>
            <a:ext cx="10363200" cy="1634887"/>
          </a:xfrm>
        </p:spPr>
        <p:txBody>
          <a:bodyPr anchor="b"/>
          <a:lstStyle>
            <a:lvl1pPr algn="ctr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4592864"/>
            <a:ext cx="5618584" cy="1655763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827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72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2F4D795-16C2-CA40-B9B0-4F425E4D2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7161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0EC3FB8-B6D3-F04A-BCD2-E3E476E83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139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816149B-500C-E645-A656-7F9947431C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02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83BFE3-3933-0A4C-BD67-1BB7C0D9D8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762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3" y="339263"/>
            <a:ext cx="10515599" cy="1058288"/>
          </a:xfrm>
        </p:spPr>
        <p:txBody>
          <a:bodyPr anchor="b"/>
          <a:lstStyle>
            <a:lvl1pPr algn="l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78406"/>
            <a:ext cx="10515600" cy="4670219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AC9058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C9058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AC9058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62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3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3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3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621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8" r:id="rId27"/>
  </p:sldLayoutIdLst>
  <p:txStyles>
    <p:titleStyle>
      <a:lvl1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2pPr>
      <a:lvl3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3pPr>
      <a:lvl4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4pPr>
      <a:lvl5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5pPr>
      <a:lvl6pPr marL="4572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6pPr>
      <a:lvl7pPr marL="9144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7pPr>
      <a:lvl8pPr marL="13716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8pPr>
      <a:lvl9pPr marL="18288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9pPr>
    </p:titleStyle>
    <p:bodyStyle>
      <a:lvl1pPr marL="214313" indent="-214313" algn="l" defTabSz="860425" rtl="0" eaLnBrk="1" fontAlgn="base" hangingPunct="1">
        <a:lnSpc>
          <a:spcPct val="90000"/>
        </a:lnSpc>
        <a:spcBef>
          <a:spcPts val="938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13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08125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7048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47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47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470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97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99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99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86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98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979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975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971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507432"/>
            <a:ext cx="1303941" cy="133939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87688" y="3284984"/>
            <a:ext cx="8568952" cy="15466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rgbClr val="E4C88A"/>
                </a:solidFill>
                <a:latin typeface="Austin Cyr Bold" panose="02020803070702030403" pitchFamily="18" charset="-52"/>
              </a:rPr>
              <a:t>ОЧЕТНАЯ </a:t>
            </a:r>
            <a:r>
              <a:rPr lang="ru-RU" sz="4000" dirty="0">
                <a:solidFill>
                  <a:srgbClr val="E4C88A"/>
                </a:solidFill>
                <a:latin typeface="Austin Cyr Bold" panose="02020803070702030403" pitchFamily="18" charset="-52"/>
              </a:rPr>
              <a:t>ПРОФСОЮЗНАЯ</a:t>
            </a:r>
            <a:br>
              <a:rPr lang="ru-RU" sz="4000" dirty="0">
                <a:solidFill>
                  <a:srgbClr val="E4C88A"/>
                </a:solidFill>
                <a:latin typeface="Austin Cyr Bold" panose="02020803070702030403" pitchFamily="18" charset="-52"/>
              </a:rPr>
            </a:br>
            <a:r>
              <a:rPr lang="ru-RU" sz="4000" dirty="0" smtClean="0">
                <a:solidFill>
                  <a:srgbClr val="E4C88A"/>
                </a:solidFill>
                <a:latin typeface="Austin Cyr Bold" panose="02020803070702030403" pitchFamily="18" charset="-52"/>
              </a:rPr>
              <a:t>КОНФЕРЕНЦИЯ </a:t>
            </a:r>
            <a:endParaRPr lang="ru-RU" sz="4000" dirty="0">
              <a:solidFill>
                <a:srgbClr val="E4C88A"/>
              </a:solidFill>
              <a:latin typeface="Austin Cyr Bold" panose="02020803070702030403" pitchFamily="18" charset="-52"/>
            </a:endParaRPr>
          </a:p>
          <a:p>
            <a:pPr algn="ctr">
              <a:lnSpc>
                <a:spcPct val="100000"/>
              </a:lnSpc>
            </a:pPr>
            <a:endParaRPr lang="ru-RU" sz="4000" dirty="0">
              <a:solidFill>
                <a:srgbClr val="E4C88A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783428" y="6093295"/>
            <a:ext cx="4097338" cy="388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14313" indent="-214313" algn="l" defTabSz="860425" rtl="0" eaLnBrk="1" fontAlgn="base" hangingPunct="1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6113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1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0481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dirty="0" smtClean="0">
                <a:solidFill>
                  <a:srgbClr val="E4C88A"/>
                </a:solidFill>
                <a:latin typeface="Alegreya Sans Medium" panose="00000600000000000000" pitchFamily="2" charset="0"/>
              </a:rPr>
              <a:t>19  декабря 2023</a:t>
            </a:r>
            <a:endParaRPr lang="ru-RU" dirty="0">
              <a:solidFill>
                <a:srgbClr val="E4C88A"/>
              </a:solidFill>
              <a:latin typeface="Alegreya Sans Medium" panose="00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cs typeface="Times New Roman" pitchFamily="18" charset="0"/>
              </a:rPr>
              <a:t>Коллективный договор 2022-2025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Отпуск без сохранения заработной платы</a:t>
            </a:r>
            <a:r>
              <a:rPr lang="ru-RU" dirty="0" smtClean="0"/>
              <a:t>, помимо случаев, предусмотренных</a:t>
            </a:r>
          </a:p>
          <a:p>
            <a:pPr>
              <a:buNone/>
            </a:pPr>
            <a:r>
              <a:rPr lang="ru-RU" dirty="0" smtClean="0"/>
              <a:t>законодательством Российской Федерации, предоставляется работникам в следующих</a:t>
            </a:r>
          </a:p>
          <a:p>
            <a:pPr>
              <a:buNone/>
            </a:pPr>
            <a:r>
              <a:rPr lang="ru-RU" dirty="0" smtClean="0"/>
              <a:t>случаях:</a:t>
            </a:r>
          </a:p>
          <a:p>
            <a:r>
              <a:rPr lang="ru-RU" dirty="0" smtClean="0"/>
              <a:t>- при защите работником кандидатской или докторской диссертации – до 14</a:t>
            </a:r>
          </a:p>
          <a:p>
            <a:r>
              <a:rPr lang="ru-RU" dirty="0" smtClean="0"/>
              <a:t>календарный дней в течение трех месяцев после защиты диссертации;</a:t>
            </a:r>
          </a:p>
          <a:p>
            <a:r>
              <a:rPr lang="ru-RU" dirty="0" smtClean="0"/>
              <a:t>- при вступлении в брак детей работника – 3 календарных дня;</a:t>
            </a:r>
          </a:p>
          <a:p>
            <a:r>
              <a:rPr lang="ru-RU" dirty="0" smtClean="0"/>
              <a:t>- при переезде работника на новое место жительства – 2 календарных дня;</a:t>
            </a:r>
          </a:p>
          <a:p>
            <a:r>
              <a:rPr lang="ru-RU" dirty="0" smtClean="0"/>
              <a:t>- при призыве работника в ряды Вооруженных Сил Российской Федерации – 3</a:t>
            </a:r>
          </a:p>
          <a:p>
            <a:r>
              <a:rPr lang="ru-RU" dirty="0" smtClean="0"/>
              <a:t>календарных дня.</a:t>
            </a:r>
          </a:p>
          <a:p>
            <a:r>
              <a:rPr lang="ru-RU" dirty="0" smtClean="0"/>
              <a:t>При исчислении общей продолжительности ежегодного оплачиваемого отпуска</a:t>
            </a:r>
          </a:p>
          <a:p>
            <a:pPr>
              <a:buNone/>
            </a:pPr>
            <a:r>
              <a:rPr lang="ru-RU" dirty="0" smtClean="0"/>
              <a:t>дополнительные оплачиваемые отпуска суммируются с ежегодным основным</a:t>
            </a:r>
          </a:p>
          <a:p>
            <a:pPr>
              <a:buNone/>
            </a:pPr>
            <a:r>
              <a:rPr lang="ru-RU" dirty="0" smtClean="0"/>
              <a:t>оплачиваемым отпуском и по заявлению работника могут предоставляться по частям.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Взаимодействие в рамках социального партнерства</a:t>
            </a:r>
          </a:p>
        </p:txBody>
      </p:sp>
      <p:sp>
        <p:nvSpPr>
          <p:cNvPr id="2" name="Подзаголовок 1">
            <a:extLst>
              <a:ext uri="{FF2B5EF4-FFF2-40B4-BE49-F238E27FC236}">
                <a16:creationId xmlns="" xmlns:a16="http://schemas.microsoft.com/office/drawing/2014/main" id="{3D3C2031-1BFF-7843-A019-966A554A1F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/>
            <a:r>
              <a:rPr lang="ru-RU" sz="2400" u="sng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Профсоюз осуществляет контроль за</a:t>
            </a:r>
            <a:r>
              <a:rPr lang="en-US" sz="2400" u="sng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u="sng" dirty="0">
              <a:solidFill>
                <a:srgbClr val="00847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соблюдением Трудового кодекса РФ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выполнением Коллективного договора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своевременностью предоставления отпусков</a:t>
            </a:r>
          </a:p>
          <a:p>
            <a:pPr lvl="0"/>
            <a:endParaRPr lang="ru-RU" sz="2400" u="sng" dirty="0">
              <a:solidFill>
                <a:srgbClr val="00847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u="sng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Профсоюз принимает участие в комиссиях</a:t>
            </a:r>
            <a:r>
              <a:rPr lang="en-US" sz="2400" u="sng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u="sng" dirty="0">
              <a:solidFill>
                <a:srgbClr val="00847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по охране труда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по распределению фонда стимулирующих выплат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по формированию списков для предоставления сотрудников к наградам и т.д.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749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0" dirty="0"/>
              <a:t>Взаимодействие работодателя и профсоюза при принятии локальных нормативных актов</a:t>
            </a:r>
          </a:p>
        </p:txBody>
      </p:sp>
      <p:sp>
        <p:nvSpPr>
          <p:cNvPr id="2" name="Подзаголовок 1">
            <a:extLst>
              <a:ext uri="{FF2B5EF4-FFF2-40B4-BE49-F238E27FC236}">
                <a16:creationId xmlns="" xmlns:a16="http://schemas.microsoft.com/office/drawing/2014/main" id="{722DA8AB-5450-C64C-9B8B-55197C4F39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Важнейшие решения по управлению персоналом и организации труда работодатель принимает в форме локальных нормативных актов, содержащих норма трудового права, с учетом мнения представительного органа работников, выборного органа первичной профсоюзной организации, в </a:t>
            </a:r>
            <a:r>
              <a:rPr lang="ru-RU" sz="2800" b="1" dirty="0" err="1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т.ч</a:t>
            </a:r>
            <a:r>
              <a:rPr lang="ru-RU" sz="2800" b="1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4320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Правила внутреннего трудового распорядка</a:t>
            </a:r>
          </a:p>
          <a:p>
            <a:pPr marL="4320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Положение об оплате труда работников</a:t>
            </a:r>
          </a:p>
          <a:p>
            <a:pPr marL="4320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Положение о премировании работников</a:t>
            </a:r>
          </a:p>
          <a:p>
            <a:pPr marL="4320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Положение о платных услугах, оказываемых в </a:t>
            </a:r>
            <a:r>
              <a:rPr lang="ru-RU" sz="2800" dirty="0" err="1">
                <a:solidFill>
                  <a:srgbClr val="008473"/>
                </a:solidFill>
                <a:latin typeface="+mj-lt"/>
                <a:cs typeface="Arial" panose="020B0604020202020204" pitchFamily="34" charset="0"/>
              </a:rPr>
              <a:t>ВолгГМУ</a:t>
            </a:r>
            <a:endParaRPr lang="ru-RU" sz="2800" dirty="0">
              <a:solidFill>
                <a:srgbClr val="008473"/>
              </a:solidFill>
              <a:latin typeface="+mj-lt"/>
              <a:cs typeface="Arial" panose="020B0604020202020204" pitchFamily="34" charset="0"/>
            </a:endParaRPr>
          </a:p>
          <a:p>
            <a:pPr marL="89100">
              <a:spcBef>
                <a:spcPts val="360"/>
              </a:spcBef>
            </a:pPr>
            <a:endParaRPr lang="ru-RU" sz="2800" dirty="0">
              <a:solidFill>
                <a:srgbClr val="008473"/>
              </a:solidFill>
              <a:latin typeface="+mj-lt"/>
            </a:endParaRPr>
          </a:p>
          <a:p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1227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СОГЛАШЕНИЕ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соглашение 18.12.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26" y="1643050"/>
            <a:ext cx="3489852" cy="4653136"/>
          </a:xfrm>
          <a:prstGeom prst="rect">
            <a:avLst/>
          </a:prstGeom>
          <a:noFill/>
        </p:spPr>
      </p:pic>
      <p:pic>
        <p:nvPicPr>
          <p:cNvPr id="17" name="Содержимое 16" descr="0J8A275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24562" y="1785926"/>
            <a:ext cx="5429288" cy="442915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35360" y="404666"/>
            <a:ext cx="8496944" cy="1347809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>
                <a:solidFill>
                  <a:srgbClr val="008473"/>
                </a:solidFill>
                <a:cs typeface="Times New Roman" panose="02020603050405020304" pitchFamily="18" charset="0"/>
              </a:rPr>
              <a:t>Материальная помощь членам профсоюза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E29C919-D197-47F0-AF75-59B234664F1A}"/>
              </a:ext>
            </a:extLst>
          </p:cNvPr>
          <p:cNvSpPr txBox="1">
            <a:spLocks/>
          </p:cNvSpPr>
          <p:nvPr/>
        </p:nvSpPr>
        <p:spPr>
          <a:xfrm>
            <a:off x="5519936" y="2276872"/>
            <a:ext cx="4896544" cy="27146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2700">
              <a:tabLst>
                <a:tab pos="895350" algn="l"/>
              </a:tabLst>
            </a:pPr>
            <a:r>
              <a:rPr lang="ru-RU" sz="3600" dirty="0">
                <a:solidFill>
                  <a:srgbClr val="008473"/>
                </a:solidFill>
                <a:latin typeface="+mj-lt"/>
                <a:cs typeface="Times New Roman" panose="02020603050405020304" pitchFamily="18" charset="0"/>
              </a:rPr>
              <a:t>Основание – личное заявление</a:t>
            </a:r>
          </a:p>
          <a:p>
            <a:pPr indent="12700">
              <a:tabLst>
                <a:tab pos="895350" algn="l"/>
              </a:tabLst>
            </a:pPr>
            <a:r>
              <a:rPr lang="ru-RU" sz="3600" dirty="0">
                <a:solidFill>
                  <a:srgbClr val="008473"/>
                </a:solidFill>
                <a:latin typeface="+mj-lt"/>
                <a:cs typeface="Times New Roman" panose="02020603050405020304" pitchFamily="18" charset="0"/>
              </a:rPr>
              <a:t>Положение об оказании     материальной помощи</a:t>
            </a:r>
          </a:p>
          <a:p>
            <a:pPr indent="12700">
              <a:tabLst>
                <a:tab pos="895350" algn="l"/>
              </a:tabLst>
            </a:pPr>
            <a:r>
              <a:rPr lang="ru-RU" sz="3600" dirty="0">
                <a:solidFill>
                  <a:srgbClr val="008473"/>
                </a:solidFill>
                <a:latin typeface="+mj-lt"/>
                <a:cs typeface="Times New Roman" panose="02020603050405020304" pitchFamily="18" charset="0"/>
              </a:rPr>
              <a:t>Выделяется</a:t>
            </a:r>
            <a:r>
              <a:rPr lang="en-US" sz="3600" dirty="0">
                <a:solidFill>
                  <a:srgbClr val="008473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8473"/>
                </a:solidFill>
                <a:latin typeface="+mj-lt"/>
                <a:cs typeface="Times New Roman" panose="02020603050405020304" pitchFamily="18" charset="0"/>
              </a:rPr>
              <a:t>по решению профкома</a:t>
            </a:r>
          </a:p>
          <a:p>
            <a:pPr indent="12700">
              <a:tabLst>
                <a:tab pos="895350" algn="l"/>
              </a:tabLst>
            </a:pPr>
            <a:endParaRPr lang="ru-RU" sz="3600" dirty="0">
              <a:solidFill>
                <a:srgbClr val="00847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esktop\Отчетно-выборная конференция 2022 г.г\фото\polozhenie_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6" y="1916832"/>
            <a:ext cx="3383224" cy="4734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8247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332657"/>
            <a:ext cx="7992887" cy="12821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cs typeface="Times New Roman" panose="02020603050405020304" pitchFamily="18" charset="0"/>
              </a:rPr>
              <a:t>Материальная помощь</a:t>
            </a:r>
            <a:endParaRPr lang="ru-RU" sz="4400" dirty="0"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649349865"/>
              </p:ext>
            </p:extLst>
          </p:nvPr>
        </p:nvGraphicFramePr>
        <p:xfrm>
          <a:off x="738150" y="1766269"/>
          <a:ext cx="11089232" cy="509173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784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52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387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 Основания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>
                    <a:solidFill>
                      <a:srgbClr val="0084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Сумма/руб.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>
                    <a:solidFill>
                      <a:srgbClr val="0084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r>
                        <a:rPr lang="ru-RU" sz="2000" dirty="0"/>
                        <a:t>В связи с рождением </a:t>
                      </a:r>
                      <a:r>
                        <a:rPr lang="ru-RU" sz="2000" dirty="0" smtClean="0"/>
                        <a:t>ребенка 1 ребенка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5 000 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r>
                        <a:rPr lang="ru-RU" sz="2000" dirty="0"/>
                        <a:t>В связи</a:t>
                      </a:r>
                      <a:r>
                        <a:rPr lang="ru-RU" sz="2000" baseline="0" dirty="0"/>
                        <a:t> с тяжелым материальным положением 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3 000-5 000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r>
                        <a:rPr lang="ru-RU" sz="2000" dirty="0"/>
                        <a:t>В связи</a:t>
                      </a:r>
                      <a:r>
                        <a:rPr lang="ru-RU" sz="2000" baseline="0" dirty="0"/>
                        <a:t> с нанесением ущерба личному имуществу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До 10 000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r>
                        <a:rPr lang="ru-RU" sz="2000" dirty="0"/>
                        <a:t>В связи со смертью близких родственников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 </a:t>
                      </a:r>
                      <a:r>
                        <a:rPr lang="ru-RU" sz="2000" dirty="0"/>
                        <a:t>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r>
                        <a:rPr lang="ru-RU" sz="2000" dirty="0"/>
                        <a:t>Компенсация</a:t>
                      </a:r>
                      <a:r>
                        <a:rPr lang="ru-RU" sz="2000" baseline="0" dirty="0"/>
                        <a:t> за санаторно-курортное лечение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5 000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Матерям-одиночкам (1 раз в полгода)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3 000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5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Многодетные семьи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3 000-5 000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96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Компенсация за лечение (дорогостоящая операция, обследование, приобретение медикаментов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3 000-5</a:t>
                      </a:r>
                      <a:r>
                        <a:rPr lang="ru-RU" sz="2000" baseline="0" dirty="0"/>
                        <a:t> 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99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В связи с прекращением трудовой деятельности в ВолгГМУ</a:t>
                      </a:r>
                      <a:r>
                        <a:rPr lang="ru-RU" sz="2000" baseline="0" dirty="0"/>
                        <a:t> (стаж более 10 лет)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23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За защит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у диссертации (в других вузах)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8473"/>
                          </a:solidFill>
                        </a:rPr>
                        <a:t>5000</a:t>
                      </a:r>
                      <a:endParaRPr lang="ru-RU" sz="2000" dirty="0">
                        <a:solidFill>
                          <a:srgbClr val="008473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97626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DBC814C6-D9ED-4284-82A8-392E3D61C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67449365"/>
              </p:ext>
            </p:extLst>
          </p:nvPr>
        </p:nvGraphicFramePr>
        <p:xfrm>
          <a:off x="479376" y="1772815"/>
          <a:ext cx="11305256" cy="4644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2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70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5145">
                <a:tc>
                  <a:txBody>
                    <a:bodyPr/>
                    <a:lstStyle/>
                    <a:p>
                      <a:r>
                        <a:rPr lang="ru-RU" sz="2000" dirty="0"/>
                        <a:t>Основания </a:t>
                      </a:r>
                    </a:p>
                  </a:txBody>
                  <a:tcPr>
                    <a:solidFill>
                      <a:srgbClr val="0084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Сумма/руб.</a:t>
                      </a:r>
                    </a:p>
                  </a:txBody>
                  <a:tcPr>
                    <a:solidFill>
                      <a:srgbClr val="0084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r>
                        <a:rPr lang="ru-RU" sz="2000" dirty="0"/>
                        <a:t>В связи с юбилеем (50,</a:t>
                      </a:r>
                      <a:r>
                        <a:rPr lang="ru-RU" sz="2000" baseline="0" dirty="0"/>
                        <a:t> 55, 60 и последующие круглые даты</a:t>
                      </a:r>
                      <a:r>
                        <a:rPr lang="ru-RU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 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r>
                        <a:rPr lang="ru-RU" sz="2000" dirty="0"/>
                        <a:t>За выполнение уставных задач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1 000-5 000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За выполнение нормативов Всероссийского ФСК ГТО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</a:t>
                      </a:r>
                      <a:r>
                        <a:rPr lang="ru-RU" sz="2000" baseline="0" dirty="0"/>
                        <a:t> 000- 3000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9026">
                <a:tc>
                  <a:txBody>
                    <a:bodyPr/>
                    <a:lstStyle/>
                    <a:p>
                      <a:r>
                        <a:rPr lang="ru-RU" sz="2000" dirty="0"/>
                        <a:t>За победу в спортивных и культурно-массовых</a:t>
                      </a:r>
                      <a:r>
                        <a:rPr lang="ru-RU" sz="2000" baseline="0" dirty="0"/>
                        <a:t> мероприятиях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2 000- 5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r>
                        <a:rPr lang="ru-RU" sz="2000" dirty="0"/>
                        <a:t>К профессиональному празднику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1 000- 3 000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260649"/>
            <a:ext cx="7776863" cy="1282155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cs typeface="Times New Roman" panose="02020603050405020304" pitchFamily="18" charset="0"/>
              </a:rPr>
              <a:t>Премирование</a:t>
            </a:r>
            <a:endParaRPr lang="ru-RU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199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79528B8-2177-4ACF-B39E-81AFDBA2BE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2184" y="1958403"/>
            <a:ext cx="1606634" cy="16079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6663036-B096-4FAB-B2EB-931D1409FD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58821" y="1958403"/>
            <a:ext cx="1809887" cy="16079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45E5F2A-BC41-4D75-AF9A-AC38F3DA1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85" y="3566370"/>
            <a:ext cx="350782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8924141-0344-4B71-8A56-FF5C85A65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8" t="16968" r="9473" b="31666"/>
          <a:stretch/>
        </p:blipFill>
        <p:spPr>
          <a:xfrm flipH="1">
            <a:off x="9742403" y="3902619"/>
            <a:ext cx="1408391" cy="1146711"/>
          </a:xfrm>
          <a:prstGeom prst="rect">
            <a:avLst/>
          </a:prstGeom>
        </p:spPr>
      </p:pic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623392" y="574400"/>
            <a:ext cx="8119150" cy="1115933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>
                <a:cs typeface="Times New Roman" pitchFamily="18" charset="0"/>
              </a:rPr>
              <a:t>Материальная помощь от </a:t>
            </a:r>
            <a:r>
              <a:rPr lang="ru-RU" sz="3200" b="0" dirty="0"/>
              <a:t>Волгоградской областной  организации профсоюза работников здравоохранения РФ </a:t>
            </a:r>
            <a:endParaRPr lang="ru-RU" sz="3200" b="0" dirty="0">
              <a:cs typeface="Times New Roman" pitchFamily="18" charset="0"/>
            </a:endParaRPr>
          </a:p>
        </p:txBody>
      </p:sp>
      <p:sp>
        <p:nvSpPr>
          <p:cNvPr id="26" name="Текст 25"/>
          <p:cNvSpPr>
            <a:spLocks noGrp="1"/>
          </p:cNvSpPr>
          <p:nvPr>
            <p:ph type="subTitle" idx="1"/>
          </p:nvPr>
        </p:nvSpPr>
        <p:spPr>
          <a:xfrm>
            <a:off x="623392" y="1958403"/>
            <a:ext cx="6388092" cy="488514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j-lt"/>
              </a:rPr>
              <a:t>- при рождении 3 или последующего ребенка  - 15000 рублей (материальная помощь оказывается матери или отцу);</a:t>
            </a:r>
          </a:p>
          <a:p>
            <a:r>
              <a:rPr lang="ru-RU" sz="1800" dirty="0">
                <a:latin typeface="+mj-lt"/>
              </a:rPr>
              <a:t>- при приобретении путевки на санаторно-курортное лечение (частичная компенсация стоимости путевки – 6000 рублей);</a:t>
            </a:r>
          </a:p>
          <a:p>
            <a:r>
              <a:rPr lang="ru-RU" sz="1800" dirty="0">
                <a:latin typeface="+mj-lt"/>
              </a:rPr>
              <a:t>- при наступлении страхового случая по договору коллективного страхования;</a:t>
            </a:r>
          </a:p>
          <a:p>
            <a:r>
              <a:rPr lang="ru-RU" sz="1800" dirty="0">
                <a:latin typeface="+mj-lt"/>
              </a:rPr>
              <a:t>- при исполнении юбилейной даты: 50-55 – женщины, 55-60 лет – мужчины и каждые последующие 5 лет при награждении Благодарностью, Почетной грамотой и памятным Нагрудным Знаком;</a:t>
            </a:r>
          </a:p>
          <a:p>
            <a:r>
              <a:rPr lang="ru-RU" sz="1800" dirty="0">
                <a:latin typeface="+mj-lt"/>
              </a:rPr>
              <a:t>- при полной или частичной утрате движимого и недвижимого имущества в связи со стихийным бедствием (пожар, наводнение, ураган и т.д.).</a:t>
            </a:r>
          </a:p>
        </p:txBody>
      </p:sp>
    </p:spTree>
    <p:extLst>
      <p:ext uri="{BB962C8B-B14F-4D97-AF65-F5344CB8AC3E}">
        <p14:creationId xmlns="" xmlns:p14="http://schemas.microsoft.com/office/powerpoint/2010/main" val="3238461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ДЕНЬ СЕМЬИ ЛЮБВИ И ВЕРНОСТИ</a:t>
            </a:r>
            <a:endParaRPr lang="ru-RU" b="1" dirty="0"/>
          </a:p>
        </p:txBody>
      </p:sp>
      <p:pic>
        <p:nvPicPr>
          <p:cNvPr id="14" name="Содержимое 13" descr="09fa59a8ec93cddf09fb1bab0dcd7526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09654" y="1571612"/>
            <a:ext cx="4319016" cy="5000660"/>
          </a:xfrm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Премирование  - 20 семей</a:t>
            </a:r>
          </a:p>
          <a:p>
            <a:r>
              <a:rPr lang="ru-RU" dirty="0" smtClean="0"/>
              <a:t>Оба супруга члены профсоюза</a:t>
            </a:r>
            <a:endParaRPr lang="ru-RU" dirty="0"/>
          </a:p>
        </p:txBody>
      </p:sp>
      <p:pic>
        <p:nvPicPr>
          <p:cNvPr id="8" name="Рисунок 7" descr="e43f4e3e-0057-4662-8c16-063a67a4f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1818" y="2928934"/>
            <a:ext cx="3929090" cy="39290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Спортивно-массовые мероприятия, оздоровление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38151" y="2000234"/>
          <a:ext cx="9421848" cy="4792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3"/>
                <a:gridCol w="6066919"/>
                <a:gridCol w="3140616"/>
              </a:tblGrid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Виды затрат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Премии за призовые места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185 500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Призы для мероприятий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17 000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Киберигры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50 500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Награды за ГТО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144 500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Компенсация путевок в о/с лагерь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178 000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Компенсация путевок в санатории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40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Оздоровительные поездки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141 200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Затраты на детский отдых и подарки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38 200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Спортивно-массовые мероприятия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Компенсация за абонемент в бассейн, тренажерный зал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124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45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Затраты на велопробеги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5 000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Спартакиада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0515" algn="l"/>
                        </a:tabLs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53000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0" dirty="0">
                <a:cs typeface="Times New Roman" pitchFamily="18" charset="0"/>
              </a:rPr>
              <a:t>ПОВЕСТКА ДНЯ: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838200" y="1857365"/>
            <a:ext cx="10515600" cy="439126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1) Отчет о работе профсоюзного комитета  первичной профсоюзной  организации (ППО)  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г. (председатель Чернышева И.В)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2) Отчет о работе контрольно-ревизионной  комиссии первичной профсоюзной  организации 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г. (председатель  Косолапов В.А.)</a:t>
            </a:r>
          </a:p>
          <a:p>
            <a:pPr marL="342900" indent="-342900">
              <a:buAutoNum type="arabicParenR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Утверждение сметы расходов за 2023 год (председатель Чернышева И.В)</a:t>
            </a:r>
          </a:p>
          <a:p>
            <a:pPr marL="342900" indent="-342900">
              <a:buAutoNum type="arabicParenR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Утверждение сметы на 2024 год (председатель Чернышева И.В)</a:t>
            </a:r>
          </a:p>
          <a:p>
            <a:pPr marL="342900" indent="-342900">
              <a:buAutoNum type="arabicParenR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Разное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Победа в региональном этапе всероссийского конкурса </a:t>
            </a:r>
            <a:br>
              <a:rPr lang="ru-RU" dirty="0" smtClean="0"/>
            </a:br>
            <a:r>
              <a:rPr lang="ru-RU" dirty="0" smtClean="0"/>
              <a:t> «Российская организация высокой социальной эффективности» - 2023» в номинации «За формирование здорового образа жизни в организациях непроизводственной сферы»</a:t>
            </a:r>
            <a:endParaRPr lang="ru-RU" dirty="0"/>
          </a:p>
        </p:txBody>
      </p:sp>
      <p:pic>
        <p:nvPicPr>
          <p:cNvPr id="2050" name="Picture 2" descr="C:\Users\user\Desktop\блписьмо 18.12.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066" y="1785926"/>
            <a:ext cx="3375348" cy="4500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6" y="383963"/>
            <a:ext cx="7632846" cy="1211307"/>
          </a:xfrm>
        </p:spPr>
        <p:txBody>
          <a:bodyPr>
            <a:normAutofit/>
          </a:bodyPr>
          <a:lstStyle/>
          <a:p>
            <a:r>
              <a:rPr lang="ru-RU" sz="6000" b="0" dirty="0"/>
              <a:t>Оздоровление</a:t>
            </a:r>
          </a:p>
        </p:txBody>
      </p:sp>
      <p:sp>
        <p:nvSpPr>
          <p:cNvPr id="10242" name="AutoShape 2" descr="https://www.profkurort.ru/bitrix/templates/new/images/main_logo.png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www.tymelprof.ru/wp-content/uploads/2022/01/1619628192_anyconv_com_dngc77nxgaajafl-fnpr.jpg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://www.khabprof.ru/upload/iblock/401/%D0%BF%D1%80%D0%BE%D1%84%D0%BF%D1%83%D1%82%D0%B5%D0%B2%D0%BA%D0%B0-%D0%B1%D0%B0%D0%BD%D0%BD%D0%B5%D1%80.jpg">
            <a:extLst>
              <a:ext uri="{FF2B5EF4-FFF2-40B4-BE49-F238E27FC236}">
                <a16:creationId xmlns="" xmlns:a16="http://schemas.microsoft.com/office/drawing/2014/main" id="{3EF7F951-B4A1-4B16-9148-385DD8BD0E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99" y="4088287"/>
            <a:ext cx="3031505" cy="250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image1">
            <a:extLst>
              <a:ext uri="{FF2B5EF4-FFF2-40B4-BE49-F238E27FC236}">
                <a16:creationId xmlns="" xmlns:a16="http://schemas.microsoft.com/office/drawing/2014/main" id="{2822DFE6-CF60-4D04-86FD-A8CA508D9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5" r="10899" b="28936"/>
          <a:stretch/>
        </p:blipFill>
        <p:spPr bwMode="auto">
          <a:xfrm>
            <a:off x="4750340" y="4088287"/>
            <a:ext cx="196360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3435A1A-54BE-4163-889C-4B45D0139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8251" y="1628800"/>
            <a:ext cx="1873039" cy="2232248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="" xmlns:a16="http://schemas.microsoft.com/office/drawing/2014/main" id="{CA9E1FDB-9A75-4689-AAD6-9E06386DD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240191"/>
              </p:ext>
            </p:extLst>
          </p:nvPr>
        </p:nvGraphicFramePr>
        <p:xfrm>
          <a:off x="1271464" y="1643952"/>
          <a:ext cx="6264696" cy="176230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204748">
                  <a:extLst>
                    <a:ext uri="{9D8B030D-6E8A-4147-A177-3AD203B41FA5}">
                      <a16:colId xmlns="" xmlns:a16="http://schemas.microsoft.com/office/drawing/2014/main" val="3373261844"/>
                    </a:ext>
                  </a:extLst>
                </a:gridCol>
                <a:gridCol w="2007916">
                  <a:extLst>
                    <a:ext uri="{9D8B030D-6E8A-4147-A177-3AD203B41FA5}">
                      <a16:colId xmlns="" xmlns:a16="http://schemas.microsoft.com/office/drawing/2014/main" val="1580642842"/>
                    </a:ext>
                  </a:extLst>
                </a:gridCol>
                <a:gridCol w="15260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60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92355">
                <a:tc>
                  <a:txBody>
                    <a:bodyPr/>
                    <a:lstStyle/>
                    <a:p>
                      <a:pPr marL="0" indent="0" algn="ctr"/>
                      <a:endParaRPr lang="ru-RU" sz="1900" dirty="0">
                        <a:solidFill>
                          <a:srgbClr val="008473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0084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900" dirty="0">
                          <a:effectLst/>
                        </a:rPr>
                        <a:t>Спортивно оздоровительный</a:t>
                      </a:r>
                      <a:r>
                        <a:rPr lang="ru-RU" sz="1900" baseline="0" dirty="0">
                          <a:effectLst/>
                        </a:rPr>
                        <a:t> лагерь</a:t>
                      </a:r>
                      <a:endParaRPr lang="ru-RU" sz="1900" dirty="0">
                        <a:solidFill>
                          <a:srgbClr val="008473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0084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900" dirty="0">
                          <a:effectLst/>
                        </a:rPr>
                        <a:t>Санаторно-курортные</a:t>
                      </a:r>
                      <a:r>
                        <a:rPr lang="ru-RU" sz="1900" baseline="0" dirty="0">
                          <a:effectLst/>
                        </a:rPr>
                        <a:t> лечения</a:t>
                      </a:r>
                      <a:endParaRPr lang="ru-RU" sz="1900" dirty="0">
                        <a:solidFill>
                          <a:srgbClr val="008473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0084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9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ФОК «</a:t>
                      </a:r>
                      <a:r>
                        <a:rPr lang="ru-RU" sz="1900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Волгомед</a:t>
                      </a:r>
                      <a:r>
                        <a:rPr lang="ru-RU" sz="19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»</a:t>
                      </a:r>
                    </a:p>
                  </a:txBody>
                  <a:tcPr marL="51435" marR="51435" marT="0" marB="0" anchor="ctr">
                    <a:solidFill>
                      <a:srgbClr val="0084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4603150"/>
                  </a:ext>
                </a:extLst>
              </a:tr>
              <a:tr h="469947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900" dirty="0" smtClean="0">
                          <a:effectLst/>
                        </a:rPr>
                        <a:t>2023</a:t>
                      </a:r>
                      <a:endParaRPr lang="ru-RU" sz="1900" dirty="0">
                        <a:solidFill>
                          <a:srgbClr val="008473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97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178 000</a:t>
                      </a:r>
                      <a:endParaRPr lang="ru-RU" sz="1900" dirty="0">
                        <a:solidFill>
                          <a:srgbClr val="008473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97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40 000</a:t>
                      </a:r>
                      <a:endParaRPr lang="ru-RU" sz="1900" dirty="0">
                        <a:solidFill>
                          <a:srgbClr val="008473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97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124 000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633513506"/>
                  </a:ext>
                </a:extLst>
              </a:tr>
            </a:tbl>
          </a:graphicData>
        </a:graphic>
      </p:graphicFrame>
      <p:pic>
        <p:nvPicPr>
          <p:cNvPr id="10" name="Объект 3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077072"/>
            <a:ext cx="3360374" cy="252028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cs typeface="Times New Roman" pitchFamily="18" charset="0"/>
              </a:rPr>
              <a:t>Абонементы в ФОК «</a:t>
            </a:r>
            <a:r>
              <a:rPr lang="ru-RU" sz="3200" dirty="0" err="1">
                <a:cs typeface="Times New Roman" pitchFamily="18" charset="0"/>
              </a:rPr>
              <a:t>Волгомед</a:t>
            </a:r>
            <a:r>
              <a:rPr lang="ru-RU" sz="3200" dirty="0">
                <a:cs typeface="Times New Roman" pitchFamily="18" charset="0"/>
              </a:rPr>
              <a:t>» </a:t>
            </a:r>
            <a:r>
              <a:rPr lang="ru-RU" sz="3200" dirty="0" smtClean="0">
                <a:cs typeface="Times New Roman" pitchFamily="18" charset="0"/>
              </a:rPr>
              <a:t> для членов профсоюза с </a:t>
            </a:r>
            <a:r>
              <a:rPr lang="ru-RU" sz="3200" dirty="0">
                <a:cs typeface="Times New Roman" pitchFamily="18" charset="0"/>
              </a:rPr>
              <a:t>45% скидкой</a:t>
            </a:r>
            <a:endParaRPr lang="ru-RU" sz="4400" dirty="0"/>
          </a:p>
        </p:txBody>
      </p:sp>
      <p:pic>
        <p:nvPicPr>
          <p:cNvPr id="8" name="Содержимое 7" descr="mIji_5UfQnY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84548" y="1825625"/>
            <a:ext cx="3263504" cy="4351338"/>
          </a:xfrm>
        </p:spPr>
      </p:pic>
      <p:pic>
        <p:nvPicPr>
          <p:cNvPr id="9" name="Содержимое 8" descr="Zrx5fty_2C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096132" y="1825624"/>
            <a:ext cx="3571900" cy="4746648"/>
          </a:xfrm>
        </p:spPr>
      </p:pic>
      <p:pic>
        <p:nvPicPr>
          <p:cNvPr id="3074" name="Picture 2" descr="https://pp.userapi.com/c849536/v849536911/dd727/kQpRHeukWJ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61" y="1785783"/>
            <a:ext cx="4031925" cy="268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49536/v849536911/dd745/kKnr7FXhy3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61" y="3933056"/>
            <a:ext cx="4031925" cy="2667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013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Фестиваль «Здоровье» 7-15 декабря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WhatsApp Image 2023-12-07 at 21.25.0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5673833" cy="4422776"/>
          </a:xfrm>
        </p:spPr>
      </p:pic>
      <p:pic>
        <p:nvPicPr>
          <p:cNvPr id="4" name="Рисунок 3" descr="Ia_vU0GAa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562" y="1714488"/>
            <a:ext cx="6024562" cy="435771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81026" y="6072206"/>
            <a:ext cx="4643470" cy="785794"/>
          </a:xfrm>
          <a:prstGeom prst="roundRect">
            <a:avLst/>
          </a:prstGeom>
          <a:solidFill>
            <a:srgbClr val="E4C8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8473"/>
                </a:solidFill>
              </a:rPr>
              <a:t>Лазертаг</a:t>
            </a:r>
            <a:r>
              <a:rPr lang="ru-RU" sz="2000" b="1" dirty="0" smtClean="0">
                <a:solidFill>
                  <a:srgbClr val="008473"/>
                </a:solidFill>
              </a:rPr>
              <a:t>  7 декабря</a:t>
            </a:r>
            <a:endParaRPr lang="ru-RU" sz="2000" b="1" dirty="0">
              <a:solidFill>
                <a:srgbClr val="008473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81884" y="6072206"/>
            <a:ext cx="3929090" cy="785794"/>
          </a:xfrm>
          <a:prstGeom prst="roundRect">
            <a:avLst/>
          </a:prstGeom>
          <a:solidFill>
            <a:srgbClr val="E4C8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8473"/>
                </a:solidFill>
              </a:rPr>
              <a:t>Спартакиада 15 декабря</a:t>
            </a:r>
            <a:endParaRPr lang="ru-RU" sz="2000" b="1" dirty="0">
              <a:solidFill>
                <a:srgbClr val="00847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36663"/>
            <a:ext cx="8640959" cy="1143000"/>
          </a:xfrm>
        </p:spPr>
        <p:txBody>
          <a:bodyPr>
            <a:noAutofit/>
          </a:bodyPr>
          <a:lstStyle/>
          <a:p>
            <a:r>
              <a:rPr lang="ru-RU" sz="3200" b="0" dirty="0">
                <a:cs typeface="Times New Roman" pitchFamily="18" charset="0"/>
              </a:rPr>
              <a:t>ОЗДОРОВЛЕНИЕ ДЕТЕЙ СОТРУДНИКОВ В ДОЛ ВОЛГОГРАДСКОЙ ОБЛАСТИ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8020" y="1726120"/>
            <a:ext cx="4785038" cy="4525963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«Чайка»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р-н,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«Огонек»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Среднеахтубинский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ДОЛ «Чайка»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Среднеахтубинский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pic>
        <p:nvPicPr>
          <p:cNvPr id="13314" name="Picture 2" descr="ÐÐ°ÑÑÐ¸Ð½ÐºÐ¸ Ð¿Ð¾ Ð·Ð°Ð¿ÑÐ¾ÑÑ Ð´Ð¾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26" y="4111867"/>
            <a:ext cx="3758345" cy="2499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Ð°ÑÑÐ¸Ð½ÐºÐ¸ Ð¿Ð¾ Ð·Ð°Ð¿ÑÐ¾ÑÑ Ð´Ð¾Ð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32" y="4054329"/>
            <a:ext cx="3799573" cy="2501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Ð°ÑÑÐ¸Ð½ÐºÐ¸ Ð¿Ð¾ Ð·Ð°Ð¿ÑÐ¾ÑÑ Ð´Ð¾Ð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740089"/>
            <a:ext cx="3799573" cy="2211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7111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65130"/>
            <a:ext cx="8352928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dirty="0" err="1"/>
              <a:t>Киберспорт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46205" y="2122858"/>
            <a:ext cx="4248472" cy="435133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+mj-lt"/>
              </a:rPr>
              <a:t>Команда ВолгГМУ входит в Национальную Ассоциацию Университетского </a:t>
            </a:r>
            <a:r>
              <a:rPr lang="ru-RU" sz="2800" dirty="0" err="1">
                <a:latin typeface="+mj-lt"/>
              </a:rPr>
              <a:t>Киберспорта</a:t>
            </a:r>
            <a:r>
              <a:rPr lang="ru-RU" sz="2800" dirty="0">
                <a:latin typeface="+mj-lt"/>
              </a:rPr>
              <a:t> (НАУКА) 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</a:rPr>
              <a:t> Приняли участие и  организовали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</a:rPr>
              <a:t>21 мероприятие</a:t>
            </a:r>
            <a:endParaRPr lang="ru-RU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283" y="1875770"/>
            <a:ext cx="3683549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2" y="4221088"/>
            <a:ext cx="3685021" cy="208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1686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5360" y="597047"/>
            <a:ext cx="8208912" cy="845361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cs typeface="Times New Roman" panose="02020603050405020304" pitchFamily="18" charset="0"/>
              </a:rPr>
              <a:t>Культурно-массовые мероприятия</a:t>
            </a:r>
            <a:endParaRPr lang="ru-RU" sz="3200" i="1" dirty="0"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500174"/>
            <a:ext cx="5156200" cy="46767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мероприятия</a:t>
            </a:r>
          </a:p>
          <a:p>
            <a:r>
              <a:rPr lang="ru-RU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балет, 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концерты </a:t>
            </a: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театры 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ТЮЗ, НЭТ, Молодежный </a:t>
            </a: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 театр, Царицынская опера 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1818" y="3471672"/>
            <a:ext cx="4929222" cy="3386328"/>
          </a:xfrm>
          <a:prstGeom prst="rect">
            <a:avLst/>
          </a:prstGeom>
        </p:spPr>
      </p:pic>
      <p:pic>
        <p:nvPicPr>
          <p:cNvPr id="7" name="Рисунок 6" descr="WhatsApp_Image_2021-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274" y="3500438"/>
            <a:ext cx="5357850" cy="3357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3642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КВИЗ</a:t>
            </a:r>
            <a:endParaRPr lang="ru-RU" sz="6000" b="1" dirty="0"/>
          </a:p>
        </p:txBody>
      </p:sp>
      <p:pic>
        <p:nvPicPr>
          <p:cNvPr id="8" name="Содержимое 7" descr="htmlimag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9522" y="2428868"/>
            <a:ext cx="5643602" cy="4000528"/>
          </a:xfrm>
        </p:spPr>
      </p:pic>
      <p:pic>
        <p:nvPicPr>
          <p:cNvPr id="17" name="Содержимое 16" descr="0J8A47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24628" y="2428868"/>
            <a:ext cx="5084762" cy="392909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Экскурсии: Элиста, </a:t>
            </a:r>
            <a:r>
              <a:rPr lang="ru-RU" dirty="0" err="1" smtClean="0"/>
              <a:t>Иловля</a:t>
            </a:r>
            <a:r>
              <a:rPr lang="ru-RU" dirty="0" smtClean="0"/>
              <a:t> </a:t>
            </a:r>
            <a:r>
              <a:rPr lang="ru-RU" sz="2800" dirty="0" smtClean="0"/>
              <a:t>(141200 рублей)</a:t>
            </a:r>
            <a:endParaRPr lang="ru-RU" sz="28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62926d8-74b0-4c30-83df-2af191c2f51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2071678"/>
            <a:ext cx="4248472" cy="4270866"/>
          </a:xfrm>
          <a:prstGeom prst="rect">
            <a:avLst/>
          </a:prstGeom>
        </p:spPr>
      </p:pic>
      <p:pic>
        <p:nvPicPr>
          <p:cNvPr id="7" name="Рисунок 6" descr="WhatsApp Image 2023-12-18 at 22.29.5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2143116"/>
            <a:ext cx="4048160" cy="40719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9376" y="365130"/>
            <a:ext cx="7992888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cs typeface="Times New Roman" pitchFamily="18" charset="0"/>
              </a:rPr>
              <a:t>Детские мероприятия</a:t>
            </a:r>
            <a:endParaRPr lang="ru-RU" sz="6000" b="1" dirty="0"/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738150" y="1988841"/>
            <a:ext cx="4357718" cy="4781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4313" indent="-214313" algn="l" defTabSz="860425" rtl="0" eaLnBrk="1" fontAlgn="base" hangingPunct="1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008473"/>
                </a:solidFill>
                <a:latin typeface="+mn-lt"/>
                <a:ea typeface="+mn-ea"/>
                <a:cs typeface="+mn-cs"/>
              </a:defRPr>
            </a:lvl1pPr>
            <a:lvl2pPr marL="646113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008473"/>
                </a:solidFill>
                <a:latin typeface="+mn-lt"/>
                <a:ea typeface="+mn-ea"/>
                <a:cs typeface="+mn-cs"/>
              </a:defRPr>
            </a:lvl2pPr>
            <a:lvl3pPr marL="10763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473"/>
                </a:solidFill>
                <a:latin typeface="+mn-lt"/>
                <a:ea typeface="+mn-ea"/>
                <a:cs typeface="+mn-cs"/>
              </a:defRPr>
            </a:lvl3pPr>
            <a:lvl4pPr marL="15081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473"/>
                </a:solidFill>
                <a:latin typeface="+mn-lt"/>
                <a:ea typeface="+mn-ea"/>
                <a:cs typeface="+mn-cs"/>
              </a:defRPr>
            </a:lvl4pPr>
            <a:lvl5pPr marL="1938338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473"/>
                </a:solidFill>
                <a:latin typeface="+mn-lt"/>
                <a:ea typeface="+mn-ea"/>
                <a:cs typeface="+mn-cs"/>
              </a:defRPr>
            </a:lvl5pPr>
            <a:lvl6pPr marL="2370481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ежегодный </a:t>
            </a:r>
            <a:r>
              <a:rPr lang="ru-RU" sz="2400" b="1" dirty="0">
                <a:latin typeface="+mj-lt"/>
                <a:cs typeface="Times New Roman" panose="02020603050405020304" pitchFamily="18" charset="0"/>
              </a:rPr>
              <a:t>детский Рождественский </a:t>
            </a: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турнир (Парк Хаус, 77 детишек 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4 </a:t>
            </a:r>
            <a:r>
              <a:rPr lang="ru-RU" sz="2400" b="1" dirty="0">
                <a:latin typeface="+mj-lt"/>
                <a:cs typeface="Times New Roman" panose="02020603050405020304" pitchFamily="18" charset="0"/>
              </a:rPr>
              <a:t>творческих </a:t>
            </a: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конкурса ( с подарками)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10 представлений </a:t>
            </a:r>
            <a:r>
              <a:rPr lang="ru-RU" sz="2400" b="1" dirty="0">
                <a:latin typeface="+mj-lt"/>
                <a:cs typeface="Times New Roman" panose="02020603050405020304" pitchFamily="18" charset="0"/>
              </a:rPr>
              <a:t>для детей (ТЮЗ, кукольный театр,  Царицынская опера)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посещение </a:t>
            </a:r>
            <a:r>
              <a:rPr lang="ru-RU" sz="2400" b="1" dirty="0">
                <a:latin typeface="+mj-lt"/>
                <a:cs typeface="Times New Roman" panose="02020603050405020304" pitchFamily="18" charset="0"/>
              </a:rPr>
              <a:t>цирка - </a:t>
            </a: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user\Desktop\5.01.20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53520" y="1428736"/>
            <a:ext cx="3071834" cy="2643206"/>
          </a:xfrm>
          <a:prstGeom prst="rect">
            <a:avLst/>
          </a:prstGeom>
          <a:noFill/>
        </p:spPr>
      </p:pic>
      <p:pic>
        <p:nvPicPr>
          <p:cNvPr id="6" name="Рисунок 5" descr="ce983291-4e0c-4973-8b58-ecb4fc95ec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7306" y="1428736"/>
            <a:ext cx="3857652" cy="2643206"/>
          </a:xfrm>
          <a:prstGeom prst="rect">
            <a:avLst/>
          </a:prstGeom>
        </p:spPr>
      </p:pic>
      <p:pic>
        <p:nvPicPr>
          <p:cNvPr id="10" name="Рисунок 9" descr="3843f8b5-171e-45a7-bceb-84900f50c65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8764" y="4000480"/>
            <a:ext cx="3143236" cy="2857520"/>
          </a:xfrm>
          <a:prstGeom prst="rect">
            <a:avLst/>
          </a:prstGeom>
        </p:spPr>
      </p:pic>
      <p:pic>
        <p:nvPicPr>
          <p:cNvPr id="11" name="Рисунок 10" descr="9cd6fa1e-1591-4248-a6f1-8a7b6031e5c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95868" y="4071942"/>
            <a:ext cx="3857652" cy="2643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228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83963"/>
            <a:ext cx="6840763" cy="1211307"/>
          </a:xfrm>
        </p:spPr>
        <p:txBody>
          <a:bodyPr>
            <a:normAutofit/>
          </a:bodyPr>
          <a:lstStyle/>
          <a:p>
            <a:r>
              <a:rPr lang="ru-RU" sz="6600" b="0" dirty="0"/>
              <a:t>Численность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6552" y="1772816"/>
            <a:ext cx="7886700" cy="43513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>
                <a:latin typeface="+mj-lt"/>
              </a:rPr>
              <a:t>   </a:t>
            </a:r>
            <a:r>
              <a:rPr lang="ru-RU" sz="2800" dirty="0">
                <a:latin typeface="+mj-lt"/>
              </a:rPr>
              <a:t>Первичная профсоюзная организация Волгоградского государственного медицинского университета на </a:t>
            </a:r>
            <a:r>
              <a:rPr lang="ru-RU" sz="2800" dirty="0" smtClean="0">
                <a:latin typeface="+mj-lt"/>
              </a:rPr>
              <a:t>01.12.2023</a:t>
            </a:r>
            <a:r>
              <a:rPr lang="ru-RU" sz="2800" dirty="0">
                <a:latin typeface="+mj-lt"/>
              </a:rPr>
              <a:t> </a:t>
            </a:r>
            <a:endParaRPr lang="ru-RU" sz="2800" dirty="0" smtClean="0">
              <a:latin typeface="+mj-lt"/>
            </a:endParaRP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latin typeface="+mj-lt"/>
              </a:rPr>
              <a:t>   насчитывает </a:t>
            </a:r>
            <a:r>
              <a:rPr lang="ru-RU" sz="2800" dirty="0">
                <a:latin typeface="+mj-lt"/>
              </a:rPr>
              <a:t> </a:t>
            </a:r>
            <a:r>
              <a:rPr lang="ru-RU" sz="2800" dirty="0" smtClean="0">
                <a:latin typeface="+mj-lt"/>
              </a:rPr>
              <a:t>6797 </a:t>
            </a:r>
            <a:r>
              <a:rPr lang="ru-RU" sz="2800" dirty="0">
                <a:latin typeface="+mj-lt"/>
              </a:rPr>
              <a:t>человек</a:t>
            </a:r>
            <a:r>
              <a:rPr lang="ru-RU" sz="2800" dirty="0" smtClean="0">
                <a:latin typeface="+mj-lt"/>
              </a:rPr>
              <a:t>: </a:t>
            </a:r>
            <a:endParaRPr lang="ru-RU" sz="2800" dirty="0">
              <a:latin typeface="+mj-lt"/>
            </a:endParaRPr>
          </a:p>
          <a:p>
            <a:pPr marL="717550"/>
            <a:r>
              <a:rPr lang="ru-RU" sz="2400" dirty="0" smtClean="0">
                <a:latin typeface="+mj-lt"/>
              </a:rPr>
              <a:t>  </a:t>
            </a:r>
            <a:r>
              <a:rPr lang="ru-RU" sz="2400" dirty="0">
                <a:latin typeface="+mj-lt"/>
              </a:rPr>
              <a:t>сотрудников  </a:t>
            </a:r>
            <a:r>
              <a:rPr lang="ru-RU" sz="2400" dirty="0" smtClean="0">
                <a:latin typeface="+mj-lt"/>
              </a:rPr>
              <a:t>- 867</a:t>
            </a:r>
            <a:endParaRPr lang="ru-RU" sz="2400" dirty="0">
              <a:latin typeface="+mj-lt"/>
            </a:endParaRPr>
          </a:p>
          <a:p>
            <a:pPr marL="717550"/>
            <a:r>
              <a:rPr lang="ru-RU" sz="2400" dirty="0" smtClean="0">
                <a:latin typeface="+mj-lt"/>
              </a:rPr>
              <a:t> обучающихся </a:t>
            </a:r>
            <a:r>
              <a:rPr lang="ru-RU" sz="2400" dirty="0">
                <a:latin typeface="+mj-lt"/>
              </a:rPr>
              <a:t>-   </a:t>
            </a:r>
            <a:r>
              <a:rPr lang="ru-RU" sz="2400" dirty="0" smtClean="0">
                <a:latin typeface="+mj-lt"/>
              </a:rPr>
              <a:t>5926:</a:t>
            </a:r>
            <a:endParaRPr lang="ru-RU" sz="2400" dirty="0">
              <a:latin typeface="+mj-lt"/>
            </a:endParaRPr>
          </a:p>
          <a:p>
            <a:pPr marL="901700" indent="0">
              <a:buNone/>
            </a:pPr>
            <a:r>
              <a:rPr lang="ru-RU" sz="2400" dirty="0">
                <a:latin typeface="+mj-lt"/>
              </a:rPr>
              <a:t>- студентов – </a:t>
            </a:r>
            <a:r>
              <a:rPr lang="ru-RU" sz="2400" dirty="0" smtClean="0">
                <a:latin typeface="+mj-lt"/>
              </a:rPr>
              <a:t>5127</a:t>
            </a:r>
            <a:endParaRPr lang="ru-RU" sz="2400" dirty="0">
              <a:latin typeface="+mj-lt"/>
            </a:endParaRPr>
          </a:p>
          <a:p>
            <a:pPr marL="901700" indent="0">
              <a:buFontTx/>
              <a:buChar char="-"/>
            </a:pPr>
            <a:r>
              <a:rPr lang="ru-RU" sz="2400" dirty="0" smtClean="0">
                <a:latin typeface="+mj-lt"/>
              </a:rPr>
              <a:t>клинических </a:t>
            </a:r>
            <a:r>
              <a:rPr lang="ru-RU" sz="2400" dirty="0">
                <a:latin typeface="+mj-lt"/>
              </a:rPr>
              <a:t>ординаторов – </a:t>
            </a:r>
            <a:r>
              <a:rPr lang="ru-RU" sz="2400" dirty="0" smtClean="0">
                <a:latin typeface="+mj-lt"/>
              </a:rPr>
              <a:t>761 </a:t>
            </a:r>
          </a:p>
          <a:p>
            <a:pPr marL="901700" indent="0">
              <a:buFontTx/>
              <a:buChar char="-"/>
            </a:pPr>
            <a:r>
              <a:rPr lang="ru-RU" sz="2400" dirty="0" smtClean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аспирантов - </a:t>
            </a:r>
            <a:r>
              <a:rPr lang="ru-RU" sz="2400" dirty="0" smtClean="0">
                <a:latin typeface="+mj-lt"/>
              </a:rPr>
              <a:t>38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809851" y="1"/>
            <a:ext cx="5357851" cy="128586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cs typeface="Times New Roman" pitchFamily="18" charset="0"/>
              </a:rPr>
              <a:t>Конкурсы</a:t>
            </a:r>
            <a:endParaRPr lang="ru-RU" sz="4600" b="1" dirty="0"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15" name="Содержимое 14" descr="8yfC58F479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09852" cy="3143248"/>
          </a:xfrm>
        </p:spPr>
      </p:pic>
      <p:sp>
        <p:nvSpPr>
          <p:cNvPr id="82946" name="AutoShape 2" descr="blob:https://web.whatsapp.com/57106793-4dc6-4559-9565-bca7f748b73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48" name="AutoShape 4" descr="blob:https://web.whatsapp.com/57106793-4dc6-4559-9565-bca7f748b73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0" name="AutoShape 6" descr="blob:https://web.whatsapp.com/57106793-4dc6-4559-9565-bca7f748b73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2" name="AutoShape 8" descr="blob:https://web.whatsapp.com/57106793-4dc6-4559-9565-bca7f748b73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4" name="AutoShape 10" descr="blob:https://web.whatsapp.com/57106793-4dc6-4559-9565-bca7f748b73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9" name="AutoShape 15" descr="blob:https://web.whatsapp.com/a2261b7e-5151-4074-b6c0-b5be1c6fea34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rTxv5J6V2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2809852" cy="321468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3071810"/>
            <a:ext cx="2809852" cy="642942"/>
          </a:xfrm>
          <a:prstGeom prst="rect">
            <a:avLst/>
          </a:prstGeom>
          <a:solidFill>
            <a:srgbClr val="E4C8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8473"/>
                </a:solidFill>
                <a:latin typeface="Times New Roman" pitchFamily="18" charset="0"/>
                <a:cs typeface="Times New Roman" pitchFamily="18" charset="0"/>
              </a:rPr>
              <a:t>ФОТОКОНКУРС</a:t>
            </a:r>
            <a:endParaRPr lang="ru-RU" sz="2000" b="1" dirty="0">
              <a:solidFill>
                <a:srgbClr val="0084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69c21f47-052f-4200-9fd2-3af160ed1d4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0644" y="1714488"/>
            <a:ext cx="3381356" cy="5143512"/>
          </a:xfrm>
          <a:prstGeom prst="rect">
            <a:avLst/>
          </a:prstGeom>
        </p:spPr>
      </p:pic>
      <p:pic>
        <p:nvPicPr>
          <p:cNvPr id="22530" name="Picture 2" descr="C:\Users\Ирина\Desktop\6fcf5737-cee8-4194-99fc-ec3f7183a05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9918" y="1071546"/>
            <a:ext cx="3571900" cy="485778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881290" y="5943600"/>
            <a:ext cx="5857916" cy="914400"/>
          </a:xfrm>
          <a:prstGeom prst="rect">
            <a:avLst/>
          </a:prstGeom>
          <a:solidFill>
            <a:srgbClr val="E4C8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473"/>
                </a:solidFill>
              </a:rPr>
              <a:t>Областном Фестивале самодеятельного художественного творчества "Профсоюзная весна", посвященного 80-летию Победы . </a:t>
            </a:r>
            <a:endParaRPr lang="ru-RU" b="1" dirty="0">
              <a:solidFill>
                <a:srgbClr val="00847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22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8115317" cy="17779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ПОЗДРАВЛЕНИЕ ПЕРВОКЛАССНИКОВ (28 детей)</a:t>
            </a:r>
            <a:endParaRPr lang="ru-RU" b="1" dirty="0"/>
          </a:p>
        </p:txBody>
      </p:sp>
      <p:pic>
        <p:nvPicPr>
          <p:cNvPr id="6" name="Содержимое 5" descr="46d35a71-5054-4b67-a7a6-9ad3f725fff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67174" y="2285992"/>
            <a:ext cx="3263504" cy="3994172"/>
          </a:xfrm>
        </p:spPr>
      </p:pic>
      <p:pic>
        <p:nvPicPr>
          <p:cNvPr id="8" name="Содержимое 7" descr="2a4cf73f-8f2d-4073-a6ea-76ff71e6ae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381884" y="2786058"/>
            <a:ext cx="2857520" cy="3929090"/>
          </a:xfrm>
        </p:spPr>
      </p:pic>
      <p:pic>
        <p:nvPicPr>
          <p:cNvPr id="10" name="Рисунок 9" descr="f8d807ed-302c-4446-80e9-e8f08a34e6f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6778" y="1857364"/>
            <a:ext cx="3087439" cy="42862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Новогодние подарки и представления</a:t>
            </a:r>
            <a:endParaRPr lang="ru-RU" b="1" dirty="0"/>
          </a:p>
        </p:txBody>
      </p:sp>
      <p:pic>
        <p:nvPicPr>
          <p:cNvPr id="9" name="Содержимое 8" descr="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23902" y="1857364"/>
            <a:ext cx="3357587" cy="3857652"/>
          </a:xfrm>
        </p:spPr>
      </p:pic>
      <p:pic>
        <p:nvPicPr>
          <p:cNvPr id="10" name="Содержимое 9" descr="91e30985272a088d3882045ad5d83a10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5840" y="1844824"/>
            <a:ext cx="2694011" cy="4175125"/>
          </a:xfrm>
        </p:spPr>
      </p:pic>
      <p:sp>
        <p:nvSpPr>
          <p:cNvPr id="6" name="Прямоугольник 5"/>
          <p:cNvSpPr/>
          <p:nvPr/>
        </p:nvSpPr>
        <p:spPr>
          <a:xfrm>
            <a:off x="1166778" y="5929330"/>
            <a:ext cx="3214710" cy="771548"/>
          </a:xfrm>
          <a:prstGeom prst="rect">
            <a:avLst/>
          </a:prstGeom>
          <a:solidFill>
            <a:srgbClr val="E4C8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8473"/>
                </a:solidFill>
              </a:rPr>
              <a:t>309500 рублей</a:t>
            </a:r>
            <a:endParaRPr lang="ru-RU" sz="3200" dirty="0">
              <a:solidFill>
                <a:srgbClr val="00847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81884" y="5929330"/>
            <a:ext cx="3357586" cy="771548"/>
          </a:xfrm>
          <a:prstGeom prst="rect">
            <a:avLst/>
          </a:prstGeom>
          <a:solidFill>
            <a:srgbClr val="E4C8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473"/>
                </a:solidFill>
              </a:rPr>
              <a:t>145 000 рублей</a:t>
            </a:r>
            <a:endParaRPr lang="ru-RU" sz="2800" dirty="0">
              <a:solidFill>
                <a:srgbClr val="008473"/>
              </a:solidFill>
            </a:endParaRPr>
          </a:p>
        </p:txBody>
      </p:sp>
      <p:pic>
        <p:nvPicPr>
          <p:cNvPr id="11" name="Рисунок 10" descr="2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1785926"/>
            <a:ext cx="2643206" cy="4143404"/>
          </a:xfrm>
          <a:prstGeom prst="rect">
            <a:avLst/>
          </a:prstGeom>
        </p:spPr>
      </p:pic>
      <p:pic>
        <p:nvPicPr>
          <p:cNvPr id="8" name="Рисунок 7" descr="2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8288" y="1772816"/>
            <a:ext cx="2643206" cy="41434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ЦПКО – бесплатные сертификаты</a:t>
            </a:r>
            <a:endParaRPr lang="ru-RU" b="1" dirty="0"/>
          </a:p>
        </p:txBody>
      </p:sp>
      <p:pic>
        <p:nvPicPr>
          <p:cNvPr id="5" name="Содержимое 4" descr="16791198779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52464" y="1857364"/>
            <a:ext cx="5156200" cy="4329123"/>
          </a:xfrm>
        </p:spPr>
      </p:pic>
      <p:pic>
        <p:nvPicPr>
          <p:cNvPr id="8" name="Содержимое 7" descr="10a4d991-15a3-4005-b348-d7576790a1b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97600" y="1857364"/>
            <a:ext cx="5156200" cy="428628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46" y="404665"/>
            <a:ext cx="8786874" cy="121130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6600" dirty="0" err="1" smtClean="0"/>
              <a:t>Профдисконт</a:t>
            </a:r>
            <a:r>
              <a:rPr lang="ru-RU" sz="6600" dirty="0" smtClean="0"/>
              <a:t>(551 партнер)</a:t>
            </a:r>
            <a:endParaRPr lang="ru-RU" sz="6600" dirty="0"/>
          </a:p>
        </p:txBody>
      </p:sp>
      <p:pic>
        <p:nvPicPr>
          <p:cNvPr id="1026" name="Picture 2" descr="C:\Users\user\Desktop\de51a768-8d18-49bf-830d-51a86d7a0f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4613" t="1596" r="5442" b="2587"/>
          <a:stretch/>
        </p:blipFill>
        <p:spPr bwMode="auto">
          <a:xfrm>
            <a:off x="1381092" y="2252339"/>
            <a:ext cx="2993680" cy="4605661"/>
          </a:xfrm>
          <a:prstGeom prst="rect">
            <a:avLst/>
          </a:prstGeom>
          <a:noFill/>
        </p:spPr>
      </p:pic>
      <p:pic>
        <p:nvPicPr>
          <p:cNvPr id="1027" name="Picture 3" descr="C:\Users\user\Desktop\СКС дискон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24" y="1571612"/>
            <a:ext cx="300934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365130"/>
            <a:ext cx="8784976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Полномочия профоргов кафедр, подразделений, факультетов, курсов и групп: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7229418"/>
              </p:ext>
            </p:extLst>
          </p:nvPr>
        </p:nvGraphicFramePr>
        <p:xfrm>
          <a:off x="695400" y="1916832"/>
          <a:ext cx="10873208" cy="4517200"/>
        </p:xfrm>
        <a:graphic>
          <a:graphicData uri="http://schemas.openxmlformats.org/drawingml/2006/table">
            <a:tbl>
              <a:tblPr/>
              <a:tblGrid>
                <a:gridCol w="10873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172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разъясняют работникам и студентам цели и задачи профсоюза, права, обязанности и преимущества членов профсоюза.</a:t>
                      </a:r>
                      <a:endParaRPr lang="ru-RU" sz="1600" dirty="0">
                        <a:solidFill>
                          <a:srgbClr val="00847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организуют прием работников и студентов  в  Первичную профсоюзную организацию,   ведут учет членов профсоюза.</a:t>
                      </a:r>
                      <a:endParaRPr lang="ru-RU" sz="1600" dirty="0">
                        <a:solidFill>
                          <a:srgbClr val="00847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r>
                        <a:rPr lang="ru-RU" sz="2000" baseline="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информирует членов профсоюза о мероприятиях, проводимых в Первичной профсоюзной организации .</a:t>
                      </a:r>
                      <a:endParaRPr lang="ru-RU" sz="1600" dirty="0">
                        <a:solidFill>
                          <a:srgbClr val="00847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  <a:r>
                        <a:rPr lang="ru-RU" sz="2000" baseline="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участвуют в заседаниях и собраниях Профсоюзного комитета, ведут  документацию.</a:t>
                      </a:r>
                      <a:endParaRPr lang="ru-RU" sz="1600" dirty="0">
                        <a:solidFill>
                          <a:srgbClr val="00847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r>
                        <a:rPr lang="ru-RU" sz="2000" baseline="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х</a:t>
                      </a: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одатайствуют о поощрении членов профсоюза.</a:t>
                      </a:r>
                      <a:endParaRPr lang="ru-RU" sz="1600" dirty="0">
                        <a:solidFill>
                          <a:srgbClr val="00847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847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 участвуют  в организации культурно-массовых мероприятий.</a:t>
                      </a:r>
                      <a:endParaRPr lang="ru-RU" sz="1600" dirty="0">
                        <a:solidFill>
                          <a:srgbClr val="00847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Акция 100% профсоюз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Условия:</a:t>
            </a:r>
          </a:p>
          <a:p>
            <a:pPr>
              <a:buNone/>
            </a:pPr>
            <a:r>
              <a:rPr lang="ru-RU" dirty="0" smtClean="0"/>
              <a:t>1. работники подразделения - все члены профсоюзы;</a:t>
            </a:r>
          </a:p>
          <a:p>
            <a:pPr>
              <a:buNone/>
            </a:pPr>
            <a:r>
              <a:rPr lang="ru-RU" dirty="0" smtClean="0"/>
              <a:t>2. премия на подразделение дается один раз в год  </a:t>
            </a:r>
          </a:p>
          <a:p>
            <a:pPr>
              <a:buNone/>
            </a:pPr>
            <a:r>
              <a:rPr lang="ru-RU" dirty="0" smtClean="0"/>
              <a:t>3. на каждого члена профсоюза по 500 рублей</a:t>
            </a:r>
          </a:p>
          <a:p>
            <a:pPr>
              <a:buNone/>
            </a:pPr>
            <a:r>
              <a:rPr lang="ru-RU" dirty="0" smtClean="0"/>
              <a:t>4. выдача премии на подразделение с января 2024 года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5. служебная записка на премирования от заведующего кафедры (подразделения) со списком членов –профсоюза</a:t>
            </a:r>
          </a:p>
          <a:p>
            <a:pPr>
              <a:buNone/>
            </a:pPr>
            <a:r>
              <a:rPr lang="ru-RU" dirty="0" smtClean="0"/>
              <a:t>6. Выданная премия тратиться по усмотрению членов профсоюза (на приобретение чайника, микроволновой печи и </a:t>
            </a:r>
            <a:r>
              <a:rPr lang="ru-RU" dirty="0" err="1" smtClean="0"/>
              <a:t>др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176120" y="1825624"/>
            <a:ext cx="4177680" cy="4351339"/>
          </a:xfrm>
        </p:spPr>
        <p:txBody>
          <a:bodyPr/>
          <a:lstStyle/>
          <a:p>
            <a:r>
              <a:rPr lang="ru-RU" dirty="0" smtClean="0"/>
              <a:t>В боулинг всей семьей</a:t>
            </a:r>
          </a:p>
          <a:p>
            <a:r>
              <a:rPr lang="ru-RU" dirty="0" smtClean="0"/>
              <a:t>«Папа, мама, я – спортивная семья!</a:t>
            </a:r>
          </a:p>
          <a:p>
            <a:pPr>
              <a:buFontTx/>
              <a:buChar char="-"/>
            </a:pPr>
            <a:r>
              <a:rPr lang="ru-RU" dirty="0" smtClean="0"/>
              <a:t>1 июня </a:t>
            </a:r>
          </a:p>
          <a:p>
            <a:pPr>
              <a:buFontTx/>
              <a:buChar char="-"/>
            </a:pPr>
            <a:r>
              <a:rPr lang="ru-RU" smtClean="0"/>
              <a:t>культурно-массовые </a:t>
            </a:r>
            <a:r>
              <a:rPr lang="ru-RU" dirty="0" smtClean="0"/>
              <a:t>мероприятия</a:t>
            </a:r>
          </a:p>
          <a:p>
            <a:endParaRPr lang="ru-RU" dirty="0"/>
          </a:p>
        </p:txBody>
      </p:sp>
      <p:pic>
        <p:nvPicPr>
          <p:cNvPr id="4" name="Рисунок 3" descr="gCFMOxrS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352" y="620688"/>
            <a:ext cx="6691354" cy="607218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ИНФОРМАЦИЯ. Сайт  </a:t>
            </a:r>
            <a:r>
              <a:rPr lang="ru-RU" b="1" dirty="0" err="1" smtClean="0"/>
              <a:t>ВолгГМУ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22" y="1714488"/>
            <a:ext cx="9239272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Социальные сети: </a:t>
            </a:r>
            <a:r>
              <a:rPr lang="ru-RU" b="1" dirty="0" err="1" smtClean="0"/>
              <a:t>Вконтакте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(392</a:t>
            </a:r>
            <a:r>
              <a:rPr lang="en-US" b="1" dirty="0" smtClean="0"/>
              <a:t>4</a:t>
            </a:r>
            <a:r>
              <a:rPr lang="ru-RU" b="1" dirty="0" smtClean="0"/>
              <a:t> подписчика)</a:t>
            </a:r>
            <a:endParaRPr lang="ru-RU" b="1" dirty="0"/>
          </a:p>
        </p:txBody>
      </p:sp>
      <p:pic>
        <p:nvPicPr>
          <p:cNvPr id="4" name="Рисунок 3" descr="Безымян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150" y="1470660"/>
            <a:ext cx="8724900" cy="5387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0" dirty="0"/>
              <a:t>Основные направления работы профкома: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+mj-lt"/>
              </a:rPr>
              <a:t>-  </a:t>
            </a:r>
            <a:r>
              <a:rPr lang="ru-RU" sz="3200" dirty="0">
                <a:latin typeface="+mj-lt"/>
              </a:rPr>
              <a:t>правовая защита</a:t>
            </a:r>
          </a:p>
          <a:p>
            <a:r>
              <a:rPr lang="ru-RU" sz="3200" dirty="0">
                <a:latin typeface="+mj-lt"/>
              </a:rPr>
              <a:t>-  охрана труда</a:t>
            </a:r>
          </a:p>
          <a:p>
            <a:pPr lvl="0"/>
            <a:r>
              <a:rPr lang="ru-RU" sz="3200" dirty="0">
                <a:latin typeface="+mj-lt"/>
              </a:rPr>
              <a:t>-  социально-экономическое</a:t>
            </a:r>
          </a:p>
          <a:p>
            <a:r>
              <a:rPr lang="ru-RU" sz="3200" dirty="0">
                <a:latin typeface="+mj-lt"/>
              </a:rPr>
              <a:t>-  оздоровление</a:t>
            </a:r>
          </a:p>
          <a:p>
            <a:r>
              <a:rPr lang="ru-RU" sz="3200" dirty="0">
                <a:latin typeface="+mj-lt"/>
              </a:rPr>
              <a:t>- спортивно-массовое </a:t>
            </a:r>
          </a:p>
          <a:p>
            <a:r>
              <a:rPr lang="ru-RU" sz="3200" dirty="0">
                <a:latin typeface="+mj-lt"/>
              </a:rPr>
              <a:t>- культурно-массовое </a:t>
            </a:r>
          </a:p>
          <a:p>
            <a:r>
              <a:rPr lang="ru-RU" sz="3200" dirty="0">
                <a:latin typeface="+mj-lt"/>
              </a:rPr>
              <a:t>- организационно-информационное</a:t>
            </a:r>
          </a:p>
          <a:p>
            <a:endParaRPr lang="ru-RU" sz="2000" dirty="0">
              <a:latin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47" y="365129"/>
            <a:ext cx="8667972" cy="992169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Мессенджеры</a:t>
            </a:r>
            <a:r>
              <a:rPr lang="ru-RU" b="1" dirty="0" smtClean="0"/>
              <a:t>:  </a:t>
            </a:r>
            <a:r>
              <a:rPr lang="en-US" b="1" dirty="0" err="1" smtClean="0"/>
              <a:t>WhatsApp</a:t>
            </a:r>
            <a:r>
              <a:rPr lang="ru-RU" b="1" dirty="0" smtClean="0"/>
              <a:t>     </a:t>
            </a:r>
            <a:r>
              <a:rPr lang="en-US" b="1" dirty="0" smtClean="0"/>
              <a:t>Telegram</a:t>
            </a:r>
            <a:br>
              <a:rPr lang="en-US" b="1" dirty="0" smtClean="0"/>
            </a:b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46" y="1571612"/>
            <a:ext cx="7000924" cy="498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074" y="1785926"/>
            <a:ext cx="313055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Ирина\Desktop\image-24-10-22-03-2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22" y="357166"/>
            <a:ext cx="9850478" cy="5935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Ирина\Desktop\image-24-10-22-03-26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285728"/>
            <a:ext cx="1000132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4532" y="2099713"/>
            <a:ext cx="3068590" cy="30357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804" y="2095521"/>
            <a:ext cx="3077333" cy="3031402"/>
          </a:xfrm>
          <a:prstGeom prst="rect">
            <a:avLst/>
          </a:prstGeom>
        </p:spPr>
      </p:pic>
      <p:sp>
        <p:nvSpPr>
          <p:cNvPr id="17" name="Текст 2"/>
          <p:cNvSpPr txBox="1">
            <a:spLocks/>
          </p:cNvSpPr>
          <p:nvPr/>
        </p:nvSpPr>
        <p:spPr>
          <a:xfrm>
            <a:off x="1111956" y="5185570"/>
            <a:ext cx="5901841" cy="1274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008473"/>
                </a:solidFill>
                <a:latin typeface="PT Sans" panose="020B0503020203020204" pitchFamily="34" charset="-52"/>
              </a:rPr>
              <a:t>Наши социальные сети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35360" y="583131"/>
            <a:ext cx="8352928" cy="22247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kern="1200">
                <a:solidFill>
                  <a:schemeClr val="tx1"/>
                </a:solidFill>
                <a:latin typeface="Alegreya Sans"/>
                <a:ea typeface="+mj-ea"/>
                <a:cs typeface="+mj-cs"/>
              </a:defRPr>
            </a:lvl1pPr>
            <a:lvl2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ru-RU" sz="4800" dirty="0">
                <a:solidFill>
                  <a:srgbClr val="078876"/>
                </a:solidFill>
              </a:rPr>
              <a:t>Площадь Павших борцов 1</a:t>
            </a:r>
          </a:p>
          <a:p>
            <a:pPr algn="ctr"/>
            <a:r>
              <a:rPr lang="ru-RU" sz="4800" dirty="0">
                <a:solidFill>
                  <a:srgbClr val="078876"/>
                </a:solidFill>
              </a:rPr>
              <a:t>5 этаж кабинет 5 - 03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3" t="9049" r="9465" b="11272"/>
          <a:stretch/>
        </p:blipFill>
        <p:spPr>
          <a:xfrm>
            <a:off x="8877806" y="1772816"/>
            <a:ext cx="2232248" cy="2232248"/>
          </a:xfrm>
          <a:prstGeom prst="rect">
            <a:avLst/>
          </a:prstGeom>
        </p:spPr>
      </p:pic>
      <p:sp>
        <p:nvSpPr>
          <p:cNvPr id="20" name="Текст 2"/>
          <p:cNvSpPr txBox="1">
            <a:spLocks/>
          </p:cNvSpPr>
          <p:nvPr/>
        </p:nvSpPr>
        <p:spPr>
          <a:xfrm>
            <a:off x="7896200" y="4005064"/>
            <a:ext cx="4212468" cy="938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8473"/>
                </a:solidFill>
                <a:latin typeface="PT Sans" panose="020B0503020203020204" pitchFamily="34" charset="-52"/>
              </a:rPr>
              <a:t>«Как пройти к нам»</a:t>
            </a: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7416176" y="4778070"/>
            <a:ext cx="5072076" cy="938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008473"/>
                </a:solidFill>
                <a:latin typeface="PT Sans" panose="020B0503020203020204" pitchFamily="34" charset="-52"/>
              </a:rPr>
              <a:t>Наши контакты: </a:t>
            </a:r>
          </a:p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008473"/>
                </a:solidFill>
                <a:latin typeface="PT Sans" panose="020B0503020203020204" pitchFamily="34" charset="-52"/>
              </a:rPr>
              <a:t>38-53-33</a:t>
            </a:r>
          </a:p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473"/>
                </a:solidFill>
                <a:latin typeface="PT Sans" panose="020B0503020203020204" pitchFamily="34" charset="-52"/>
              </a:rPr>
              <a:t>iravale@yandex.ru</a:t>
            </a:r>
            <a:endParaRPr lang="ru-RU" sz="3600" dirty="0">
              <a:solidFill>
                <a:srgbClr val="00847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5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2f62f1613e434a8b80d311073542ad8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398" y="285728"/>
            <a:ext cx="8501122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НАПРАВЛЕНИЯ РАБОТЫ ПРОФКОМА: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9588" y="2071678"/>
            <a:ext cx="10515600" cy="41650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 Правовая защита: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участие в комиссии по разработке  коллективного договора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разрешение конфликтов и споров между администрацией  ВУЗа и сотрудниками; 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поддержка и участие в мероприятиях, направленных на защиту прав сотрудников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Организационно-информационное: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- организация обучения профсоюзного актива; 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работа по приему в члены профсоюзной организации; 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оформление профсоюзных документов, работа с картотекой; 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распространение информации о деятельности профкома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через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мессенджеры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социальные сети (в ВК)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Охрана труда.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осуществляется контроль по вопросам  нормирования, оплаты и режима труда и отдыха сотрудников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НАПРАВЛЕНИЯ РАБОТЫ ПРОФКОМА: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900" b="1" dirty="0" smtClean="0">
                <a:latin typeface="Arial" pitchFamily="34" charset="0"/>
                <a:cs typeface="Arial" pitchFamily="34" charset="0"/>
              </a:rPr>
              <a:t>4. Учебная: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900" dirty="0" smtClean="0">
                <a:latin typeface="Arial" pitchFamily="34" charset="0"/>
                <a:cs typeface="Arial" pitchFamily="34" charset="0"/>
              </a:rPr>
              <a:t> - участие в работе Ученого Совета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ВолгГМУ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 lvl="0"/>
            <a:r>
              <a:rPr lang="ru-RU" sz="1900" dirty="0" smtClean="0">
                <a:latin typeface="Arial" pitchFamily="34" charset="0"/>
                <a:cs typeface="Arial" pitchFamily="34" charset="0"/>
              </a:rPr>
              <a:t> - участие в работе ректората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ВолгГМУ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lvl="0"/>
            <a:r>
              <a:rPr lang="ru-RU" sz="1900" dirty="0" smtClean="0">
                <a:latin typeface="Arial" pitchFamily="34" charset="0"/>
                <a:cs typeface="Arial" pitchFamily="34" charset="0"/>
              </a:rPr>
              <a:t> - участие членов профкома  в аттестационных  комиссиях  факультетов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ВолгГМУ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5. Оздоровление и спортивная работа: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900" dirty="0" smtClean="0">
                <a:latin typeface="Arial" pitchFamily="34" charset="0"/>
                <a:cs typeface="Arial" pitchFamily="34" charset="0"/>
              </a:rPr>
              <a:t> - организация отдыха сотрудников и студентов в   спортивно-оздоровительном лагере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ВолгГМУ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( июль –август); </a:t>
            </a:r>
          </a:p>
          <a:p>
            <a:pPr lvl="0">
              <a:buFontTx/>
              <a:buChar char="-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организация санаторно-курортного лечения сотрудников и обучающихся  санатории Волгоградской области: («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Качалинский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»,  профсоюзные санатории КМВ,  Краснодарского  края,  Подмосковья, Крым  и др.);</a:t>
            </a:r>
          </a:p>
          <a:p>
            <a:pPr lvl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НАПРАВЛЕНИЯ РАБОТЫ ПРОФКОМА: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-  участие в организации и проведении спортивно-массовых  мероприятий для         обучающихся, сотрудников, детей сотрудников;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участие в общевузовских и городских спортивно – оздоровительных мероприятиях</a:t>
            </a:r>
            <a:endParaRPr lang="ru-RU" sz="1900" b="1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1900" b="1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6. Культурно-массовое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рганизация интеллектуального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Квиза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 билеты в театры, на концерты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 экскурсионные поездки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7.  Социально-экономическое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 - материальная поддержка членов профсоюза;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-  разрешение индивидуальных трудовых споров, конфликтов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 - работа со студентами – сиротами  и студентам, оставшимся без попечения родителей</a:t>
            </a:r>
            <a:endParaRPr lang="ru-RU" sz="19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>
                <a:cs typeface="Times New Roman" pitchFamily="18" charset="0"/>
              </a:rPr>
              <a:t>Коллективный договор 2022-2025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38678" y="1825624"/>
            <a:ext cx="6615122" cy="4351339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4.12. </a:t>
            </a:r>
            <a:r>
              <a:rPr lang="ru-RU" sz="2900" dirty="0" smtClean="0"/>
              <a:t>Работодатель с учетом своих производственных и финансовых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/>
              <a:t>      возможностей может самостоятельно устанавливать дополнительные отпуска для работников, если иное не предусмотрено ТК РФ, иными нормативными правовыми актами Российской Федерации, содержащими нормы трудового права.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900" b="1" dirty="0" smtClean="0"/>
              <a:t>Дополнительные оплачиваемые дни отпуска предоставляются работникам,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/>
              <a:t>     проработавшим в </a:t>
            </a:r>
            <a:r>
              <a:rPr lang="ru-RU" sz="2900" b="1" dirty="0" err="1" smtClean="0"/>
              <a:t>ВолгГМУ</a:t>
            </a:r>
            <a:r>
              <a:rPr lang="ru-RU" sz="2900" b="1" dirty="0" smtClean="0"/>
              <a:t> не менее 5 лет, по их заявлению с приложением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/>
              <a:t>     соответствующих документов, без права замены отпуска денежной компенсацией:</a:t>
            </a:r>
          </a:p>
          <a:p>
            <a:r>
              <a:rPr lang="ru-RU" sz="4200" dirty="0" smtClean="0"/>
              <a:t>- в дни юбилея работника (50 лет, в последующем каждые 5 лет) – 1 календарный день, при условии, что работник работает по основному месту;</a:t>
            </a:r>
          </a:p>
          <a:p>
            <a:r>
              <a:rPr lang="ru-RU" sz="4200" dirty="0" smtClean="0"/>
              <a:t>- при вступлении в брак работника – 2 календарных дня;</a:t>
            </a:r>
          </a:p>
          <a:p>
            <a:r>
              <a:rPr lang="ru-RU" sz="4200" dirty="0" smtClean="0"/>
              <a:t>- при рождении ребенка (отцу) – 1 календарный день;</a:t>
            </a:r>
          </a:p>
          <a:p>
            <a:r>
              <a:rPr lang="ru-RU" sz="4200" dirty="0" smtClean="0"/>
              <a:t>- одному из родителей (опекунов) для сопровождения         детей (1-4 классы) в   школу в «День знаний» (1 календарный день);</a:t>
            </a:r>
          </a:p>
        </p:txBody>
      </p:sp>
      <p:pic>
        <p:nvPicPr>
          <p:cNvPr id="15364" name="Picture 4" descr="https://sun9-63.userapi.com/s/v1/ig2/Mxaw6f-lhnDSy0JqR6kyi3m-xFFwHYfKknRA8VWhMkG_NBMdb8m2hCV-EHiTDHJqvc72d_OhRD33dej7-Cn-ilJa.jpg?size=1530x216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88" y="1857364"/>
            <a:ext cx="3368522" cy="4351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cs typeface="Times New Roman" pitchFamily="18" charset="0"/>
              </a:rPr>
              <a:t>Коллективный договор 2022-2025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 одному из родителей (опекунов) детей – выпускников средних</a:t>
            </a:r>
          </a:p>
          <a:p>
            <a:pPr>
              <a:buNone/>
            </a:pPr>
            <a:r>
              <a:rPr lang="ru-RU" dirty="0" smtClean="0"/>
              <a:t>     образовательных учреждений (1 календарный день);</a:t>
            </a:r>
          </a:p>
          <a:p>
            <a:r>
              <a:rPr lang="ru-RU" dirty="0" smtClean="0"/>
              <a:t> одиноким матерям, воспитывающим ребенка в возрасте до четырнадцати лет –</a:t>
            </a:r>
          </a:p>
          <a:p>
            <a:pPr>
              <a:buNone/>
            </a:pPr>
            <a:r>
              <a:rPr lang="ru-RU" dirty="0" smtClean="0"/>
              <a:t>      1 календарный день (один раз в год);</a:t>
            </a:r>
          </a:p>
          <a:p>
            <a:r>
              <a:rPr lang="ru-RU" dirty="0" smtClean="0"/>
              <a:t> для проводов при призыве собственных и опекаемых детей в ряды</a:t>
            </a:r>
          </a:p>
          <a:p>
            <a:pPr>
              <a:buNone/>
            </a:pPr>
            <a:r>
              <a:rPr lang="ru-RU" dirty="0" smtClean="0"/>
              <a:t>     Вооруженных Сил Российской Федерации – 1 календарный день (при условии</a:t>
            </a:r>
          </a:p>
          <a:p>
            <a:pPr>
              <a:buNone/>
            </a:pPr>
            <a:r>
              <a:rPr lang="ru-RU" dirty="0" smtClean="0"/>
              <a:t>     предоставления копии повестки);</a:t>
            </a:r>
          </a:p>
          <a:p>
            <a:r>
              <a:rPr lang="ru-RU" dirty="0" smtClean="0"/>
              <a:t> по случаю смерти близких родственников: родителей, детей, жены, мужа,</a:t>
            </a:r>
          </a:p>
          <a:p>
            <a:pPr>
              <a:buNone/>
            </a:pPr>
            <a:r>
              <a:rPr lang="ru-RU" dirty="0" smtClean="0"/>
              <a:t>    родных брата и сестры – 3 календарных дня.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</a:t>
            </a:r>
            <a:r>
              <a:rPr lang="ru-RU" b="1" dirty="0" smtClean="0"/>
              <a:t>Заявление на дополнительный отпуск подается в управление кадров за 10 дней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    до предполагаемого события, за исключением случая смерти близких родственников</a:t>
            </a: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Брендбук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Брендбук2" id="{B1671874-92BA-4501-8E46-C436BE78C8D5}" vid="{491B8641-DD15-4E35-8A08-C46C9BD2F03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3337</TotalTime>
  <Words>1624</Words>
  <Application>Microsoft Office PowerPoint</Application>
  <PresentationFormat>Произвольный</PresentationFormat>
  <Paragraphs>261</Paragraphs>
  <Slides>44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Брендбук2</vt:lpstr>
      <vt:lpstr> </vt:lpstr>
      <vt:lpstr>ПОВЕСТКА ДНЯ:</vt:lpstr>
      <vt:lpstr>Численность</vt:lpstr>
      <vt:lpstr>Основные направления работы профкома:</vt:lpstr>
      <vt:lpstr>ОСНОВНЫЕ НАПРАВЛЕНИЯ РАБОТЫ ПРОФКОМА:</vt:lpstr>
      <vt:lpstr>ОСНОВНЫЕ НАПРАВЛЕНИЯ РАБОТЫ ПРОФКОМА:</vt:lpstr>
      <vt:lpstr>ОСНОВНЫЕ НАПРАВЛЕНИЯ РАБОТЫ ПРОФКОМА:</vt:lpstr>
      <vt:lpstr>Коллективный договор 2022-2025</vt:lpstr>
      <vt:lpstr>Коллективный договор 2022-2025</vt:lpstr>
      <vt:lpstr>Коллективный договор 2022-2025</vt:lpstr>
      <vt:lpstr>Взаимодействие в рамках социального партнерства</vt:lpstr>
      <vt:lpstr>Взаимодействие работодателя и профсоюза при принятии локальных нормативных актов</vt:lpstr>
      <vt:lpstr>СОГЛАШЕНИЕ</vt:lpstr>
      <vt:lpstr>Материальная помощь членам профсоюза</vt:lpstr>
      <vt:lpstr>Материальная помощь</vt:lpstr>
      <vt:lpstr>Премирование</vt:lpstr>
      <vt:lpstr>Материальная помощь от Волгоградской областной  организации профсоюза работников здравоохранения РФ </vt:lpstr>
      <vt:lpstr>ДЕНЬ СЕМЬИ ЛЮБВИ И ВЕРНОСТИ</vt:lpstr>
      <vt:lpstr>Спортивно-массовые мероприятия, оздоровление</vt:lpstr>
      <vt:lpstr> </vt:lpstr>
      <vt:lpstr>Оздоровление</vt:lpstr>
      <vt:lpstr>Абонементы в ФОК «Волгомед»  для членов профсоюза с 45% скидкой</vt:lpstr>
      <vt:lpstr> Фестиваль «Здоровье» 7-15 декабря  </vt:lpstr>
      <vt:lpstr>ОЗДОРОВЛЕНИЕ ДЕТЕЙ СОТРУДНИКОВ В ДОЛ ВОЛГОГРАДСКОЙ ОБЛАСТИ</vt:lpstr>
      <vt:lpstr>Киберспорт</vt:lpstr>
      <vt:lpstr>Культурно-массовые мероприятия</vt:lpstr>
      <vt:lpstr>КВИЗ</vt:lpstr>
      <vt:lpstr>Экскурсии: Элиста, Иловля (141200 рублей)</vt:lpstr>
      <vt:lpstr>Детские мероприятия</vt:lpstr>
      <vt:lpstr>Конкурсы</vt:lpstr>
      <vt:lpstr>ПОЗДРАВЛЕНИЕ ПЕРВОКЛАССНИКОВ (28 детей)</vt:lpstr>
      <vt:lpstr>Новогодние подарки и представления</vt:lpstr>
      <vt:lpstr>ЦПКО – бесплатные сертификаты</vt:lpstr>
      <vt:lpstr>Профдисконт(551 партнер)</vt:lpstr>
      <vt:lpstr>Полномочия профоргов кафедр, подразделений, факультетов, курсов и групп:</vt:lpstr>
      <vt:lpstr>Акция 100% профсоюз</vt:lpstr>
      <vt:lpstr>   </vt:lpstr>
      <vt:lpstr>ИНФОРМАЦИЯ. Сайт  ВолгГМУ</vt:lpstr>
      <vt:lpstr>Социальные сети: Вконтакте  (3924 подписчика)</vt:lpstr>
      <vt:lpstr>Мессенджеры:  WhatsApp     Telegram 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Профком</dc:creator>
  <cp:lastModifiedBy>Профком</cp:lastModifiedBy>
  <cp:revision>251</cp:revision>
  <dcterms:created xsi:type="dcterms:W3CDTF">2022-06-08T08:15:00Z</dcterms:created>
  <dcterms:modified xsi:type="dcterms:W3CDTF">2023-12-26T10:55:12Z</dcterms:modified>
</cp:coreProperties>
</file>