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74" r:id="rId8"/>
    <p:sldId id="275" r:id="rId9"/>
    <p:sldId id="276" r:id="rId10"/>
    <p:sldId id="270" r:id="rId11"/>
    <p:sldId id="271" r:id="rId12"/>
    <p:sldId id="272" r:id="rId13"/>
    <p:sldId id="273" r:id="rId14"/>
    <p:sldId id="265" r:id="rId15"/>
    <p:sldId id="280" r:id="rId16"/>
    <p:sldId id="281" r:id="rId17"/>
    <p:sldId id="282" r:id="rId18"/>
    <p:sldId id="258" r:id="rId19"/>
    <p:sldId id="283" r:id="rId20"/>
    <p:sldId id="284" r:id="rId21"/>
    <p:sldId id="285" r:id="rId22"/>
    <p:sldId id="267" r:id="rId23"/>
    <p:sldId id="268" r:id="rId24"/>
    <p:sldId id="269" r:id="rId25"/>
    <p:sldId id="278" r:id="rId26"/>
    <p:sldId id="25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769E-9EB1-45FF-A6A0-F3EF186B585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E96E-6F0C-474D-A02E-E87C56327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9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769E-9EB1-45FF-A6A0-F3EF186B585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E96E-6F0C-474D-A02E-E87C56327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1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769E-9EB1-45FF-A6A0-F3EF186B585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E96E-6F0C-474D-A02E-E87C56327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0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769E-9EB1-45FF-A6A0-F3EF186B585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E96E-6F0C-474D-A02E-E87C56327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6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769E-9EB1-45FF-A6A0-F3EF186B585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E96E-6F0C-474D-A02E-E87C56327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4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769E-9EB1-45FF-A6A0-F3EF186B585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E96E-6F0C-474D-A02E-E87C56327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4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769E-9EB1-45FF-A6A0-F3EF186B585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E96E-6F0C-474D-A02E-E87C56327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80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769E-9EB1-45FF-A6A0-F3EF186B585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E96E-6F0C-474D-A02E-E87C56327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13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769E-9EB1-45FF-A6A0-F3EF186B585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E96E-6F0C-474D-A02E-E87C56327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68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769E-9EB1-45FF-A6A0-F3EF186B585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E96E-6F0C-474D-A02E-E87C56327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23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769E-9EB1-45FF-A6A0-F3EF186B585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E96E-6F0C-474D-A02E-E87C56327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06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8769E-9EB1-45FF-A6A0-F3EF186B585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BE96E-6F0C-474D-A02E-E87C56327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7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50"/>
            <a:ext cx="12192000" cy="68541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7994" y="2953035"/>
            <a:ext cx="6941398" cy="196113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dirty="0" smtClean="0">
                <a:solidFill>
                  <a:schemeClr val="bg1"/>
                </a:solidFill>
                <a:latin typeface="Austin Cyr Bold" panose="02020803070702030403" pitchFamily="18" charset="-52"/>
              </a:rPr>
              <a:t>НОВЫЕ ВЕКТОРЫ ВОСПИТАТЕЛЬНОЙ РАБОТЫ</a:t>
            </a:r>
            <a:br>
              <a:rPr lang="ru-RU" sz="3200" dirty="0" smtClean="0">
                <a:solidFill>
                  <a:schemeClr val="bg1"/>
                </a:solidFill>
                <a:latin typeface="Austin Cyr Bold" panose="02020803070702030403" pitchFamily="18" charset="-52"/>
              </a:rPr>
            </a:br>
            <a:r>
              <a:rPr lang="ru-RU" sz="3200" dirty="0" smtClean="0">
                <a:solidFill>
                  <a:schemeClr val="bg1"/>
                </a:solidFill>
                <a:latin typeface="Austin Cyr Bold" panose="02020803070702030403" pitchFamily="18" charset="-52"/>
              </a:rPr>
              <a:t>В УНИВЕРСИТЕТАХ</a:t>
            </a:r>
            <a:endParaRPr lang="ru-RU" sz="3200" dirty="0">
              <a:solidFill>
                <a:schemeClr val="bg1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5336" y="5086350"/>
            <a:ext cx="7056665" cy="1126443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rgbClr val="E5C78C"/>
                </a:solidFill>
                <a:latin typeface="Alegreya Sans Medium" panose="00000600000000000000" pitchFamily="2" charset="0"/>
              </a:rPr>
              <a:t>проректор по воспитательной и </a:t>
            </a:r>
            <a:r>
              <a:rPr lang="ru-RU" dirty="0" err="1" smtClean="0">
                <a:solidFill>
                  <a:srgbClr val="E5C78C"/>
                </a:solidFill>
                <a:latin typeface="Alegreya Sans Medium" panose="00000600000000000000" pitchFamily="2" charset="0"/>
              </a:rPr>
              <a:t>внеучебной</a:t>
            </a:r>
            <a:r>
              <a:rPr lang="ru-RU" dirty="0" smtClean="0">
                <a:solidFill>
                  <a:srgbClr val="E5C78C"/>
                </a:solidFill>
                <a:latin typeface="Alegreya Sans Medium" panose="00000600000000000000" pitchFamily="2" charset="0"/>
              </a:rPr>
              <a:t> работе </a:t>
            </a:r>
          </a:p>
          <a:p>
            <a:pPr algn="l"/>
            <a:r>
              <a:rPr lang="ru-RU" dirty="0" err="1" smtClean="0">
                <a:solidFill>
                  <a:srgbClr val="E5C78C"/>
                </a:solidFill>
                <a:latin typeface="Alegreya Sans Medium" panose="00000600000000000000" pitchFamily="2" charset="0"/>
              </a:rPr>
              <a:t>В.Л.Загребин</a:t>
            </a:r>
            <a:endParaRPr lang="ru-RU" b="1" dirty="0">
              <a:solidFill>
                <a:srgbClr val="E5C78C"/>
              </a:solidFill>
              <a:latin typeface="Alegreya Sans Medium" panose="000006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3987" y="590770"/>
            <a:ext cx="3265578" cy="1241528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416540" y="6351020"/>
            <a:ext cx="3474643" cy="570734"/>
          </a:xfrm>
          <a:prstGeom prst="rect">
            <a:avLst/>
          </a:prstGeom>
        </p:spPr>
        <p:txBody>
          <a:bodyPr vert="horz" lIns="82953" tIns="41476" rIns="82953" bIns="41476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33" dirty="0">
                <a:solidFill>
                  <a:srgbClr val="E5C78C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633" dirty="0">
                <a:solidFill>
                  <a:srgbClr val="E5C78C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0151712" y="6363588"/>
            <a:ext cx="705363" cy="570734"/>
          </a:xfrm>
          <a:prstGeom prst="rect">
            <a:avLst/>
          </a:prstGeom>
        </p:spPr>
        <p:txBody>
          <a:bodyPr vert="horz" lIns="82953" tIns="41476" rIns="82953" bIns="41476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33" dirty="0" smtClean="0">
                <a:solidFill>
                  <a:srgbClr val="E5C78C"/>
                </a:solidFill>
                <a:latin typeface="Alegreya Sans" panose="00000500000000000000" pitchFamily="2" charset="0"/>
              </a:rPr>
              <a:t>2022 </a:t>
            </a:r>
            <a:endParaRPr lang="ru-RU" sz="1633" dirty="0">
              <a:solidFill>
                <a:srgbClr val="E5C78C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7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1" y="789270"/>
            <a:ext cx="11508117" cy="541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6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9" y="802968"/>
            <a:ext cx="11310360" cy="530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3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2" y="905968"/>
            <a:ext cx="11220748" cy="525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1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8" y="1200906"/>
            <a:ext cx="11703876" cy="418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0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313" y="301397"/>
            <a:ext cx="4134834" cy="328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2" y="359397"/>
            <a:ext cx="6455228" cy="59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60" y="4492228"/>
            <a:ext cx="5326340" cy="181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64" y="187779"/>
            <a:ext cx="4681248" cy="656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80" y="187778"/>
            <a:ext cx="4657904" cy="656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9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3" y="1949"/>
            <a:ext cx="12192000" cy="6854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59" y="613781"/>
            <a:ext cx="11952515" cy="83129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В </a:t>
            </a:r>
            <a:r>
              <a:rPr lang="ru-RU" sz="2800" b="1" dirty="0">
                <a:solidFill>
                  <a:srgbClr val="078877"/>
                </a:solidFill>
                <a:latin typeface="Alegreya Sans Medium" panose="00000600000000000000" pitchFamily="2" charset="0"/>
              </a:rPr>
              <a:t>Стратегии национальной безопасности Российской </a:t>
            </a:r>
            <a:r>
              <a:rPr lang="ru-RU" sz="28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Федерации </a:t>
            </a:r>
            <a:r>
              <a:rPr lang="ru-RU" sz="2800" b="1" dirty="0">
                <a:solidFill>
                  <a:srgbClr val="078877"/>
                </a:solidFill>
                <a:latin typeface="Alegreya Sans Medium" panose="00000600000000000000" pitchFamily="2" charset="0"/>
              </a:rPr>
              <a:t>определены следующие традиционные духовно-нравственные ценности: 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A2D2858E-EF21-4AF9-B4CD-CCF16137533D}"/>
              </a:ext>
            </a:extLst>
          </p:cNvPr>
          <p:cNvSpPr txBox="1">
            <a:spLocks/>
          </p:cNvSpPr>
          <p:nvPr/>
        </p:nvSpPr>
        <p:spPr>
          <a:xfrm>
            <a:off x="947057" y="2177935"/>
            <a:ext cx="10085564" cy="4418808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– </a:t>
            </a:r>
            <a:r>
              <a:rPr lang="ru-RU" sz="2400" dirty="0">
                <a:solidFill>
                  <a:srgbClr val="078877"/>
                </a:solidFill>
                <a:latin typeface="Alegreya Sans Medium" panose="00000600000000000000" pitchFamily="2" charset="0"/>
              </a:rPr>
              <a:t>приоритет духовного над материальным; </a:t>
            </a:r>
          </a:p>
          <a:p>
            <a:pPr algn="l"/>
            <a:r>
              <a:rPr lang="ru-RU" sz="2400" dirty="0">
                <a:solidFill>
                  <a:srgbClr val="078877"/>
                </a:solidFill>
                <a:latin typeface="Alegreya Sans Medium" panose="00000600000000000000" pitchFamily="2" charset="0"/>
              </a:rPr>
              <a:t>– защита человеческой жизни, прав и свобод человека; </a:t>
            </a:r>
          </a:p>
          <a:p>
            <a:pPr algn="l"/>
            <a:r>
              <a:rPr lang="ru-RU" sz="2400" dirty="0">
                <a:solidFill>
                  <a:srgbClr val="078877"/>
                </a:solidFill>
                <a:latin typeface="Alegreya Sans Medium" panose="00000600000000000000" pitchFamily="2" charset="0"/>
              </a:rPr>
              <a:t>– семья, созидательный труд, служение Отечеству; </a:t>
            </a:r>
          </a:p>
          <a:p>
            <a:pPr algn="l"/>
            <a:r>
              <a:rPr lang="ru-RU" sz="2400" dirty="0">
                <a:solidFill>
                  <a:srgbClr val="078877"/>
                </a:solidFill>
                <a:latin typeface="Alegreya Sans Medium" panose="00000600000000000000" pitchFamily="2" charset="0"/>
              </a:rPr>
              <a:t>– нормы морали и нравственности, гуманизм, милосердие, справедливость, взаимопомощь, коллективизм; </a:t>
            </a:r>
          </a:p>
          <a:p>
            <a:pPr algn="l"/>
            <a:r>
              <a:rPr lang="ru-RU" sz="2400" dirty="0">
                <a:solidFill>
                  <a:srgbClr val="078877"/>
                </a:solidFill>
                <a:latin typeface="Alegreya Sans Medium" panose="00000600000000000000" pitchFamily="2" charset="0"/>
              </a:rPr>
              <a:t>– историческое единство народов России, преемственность истории нашей Родины. </a:t>
            </a:r>
          </a:p>
          <a:p>
            <a:pPr algn="l"/>
            <a:endParaRPr lang="ru-RU" sz="2400" dirty="0"/>
          </a:p>
          <a:p>
            <a:pPr algn="l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729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40" y="172911"/>
            <a:ext cx="11726560" cy="83129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rgbClr val="078877"/>
                </a:solidFill>
                <a:latin typeface="Alegreya Sans Medium" panose="00000600000000000000" pitchFamily="2" charset="0"/>
              </a:rPr>
              <a:t>Принципы организации воспитательного процесса в ООВО</a:t>
            </a:r>
            <a:r>
              <a:rPr lang="ru-RU" sz="28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:</a:t>
            </a:r>
            <a:endParaRPr lang="ru-RU" sz="3200" b="1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A2D2858E-EF21-4AF9-B4CD-CCF16137533D}"/>
              </a:ext>
            </a:extLst>
          </p:cNvPr>
          <p:cNvSpPr txBox="1">
            <a:spLocks/>
          </p:cNvSpPr>
          <p:nvPr/>
        </p:nvSpPr>
        <p:spPr>
          <a:xfrm>
            <a:off x="465440" y="1224644"/>
            <a:ext cx="10665152" cy="5151664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– </a:t>
            </a:r>
            <a:r>
              <a:rPr lang="ru-RU" sz="1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системности и целостности, учета единства и взаимодействия составных частей воспитательной системы ООВО; </a:t>
            </a:r>
            <a:endParaRPr lang="ru-RU" sz="18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– </a:t>
            </a:r>
            <a:r>
              <a:rPr lang="ru-RU" sz="1800" dirty="0" err="1">
                <a:solidFill>
                  <a:srgbClr val="078877"/>
                </a:solidFill>
                <a:latin typeface="Alegreya Sans Medium" panose="00000600000000000000" pitchFamily="2" charset="0"/>
              </a:rPr>
              <a:t>природосообразности</a:t>
            </a:r>
            <a:r>
              <a:rPr lang="ru-RU" sz="1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, приоритета ценности здоровья участников образовательных отношений, социально-психологической поддержки личности и обеспечения благоприятного социально-психологического климата в коллективе; </a:t>
            </a:r>
            <a:endParaRPr lang="ru-RU" sz="18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– </a:t>
            </a:r>
            <a:r>
              <a:rPr lang="ru-RU" sz="1800" dirty="0" err="1">
                <a:solidFill>
                  <a:srgbClr val="078877"/>
                </a:solidFill>
                <a:latin typeface="Alegreya Sans Medium" panose="00000600000000000000" pitchFamily="2" charset="0"/>
              </a:rPr>
              <a:t>культуросообразности</a:t>
            </a:r>
            <a:r>
              <a:rPr lang="ru-RU" sz="1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 образовательной среды, ценностно-смыслового наполнения содержания воспитательной системы и организационной культуры ООВО, </a:t>
            </a:r>
            <a:r>
              <a:rPr lang="ru-RU" sz="1800" dirty="0" err="1">
                <a:solidFill>
                  <a:srgbClr val="078877"/>
                </a:solidFill>
                <a:latin typeface="Alegreya Sans Medium" panose="00000600000000000000" pitchFamily="2" charset="0"/>
              </a:rPr>
              <a:t>гуманизации</a:t>
            </a:r>
            <a:r>
              <a:rPr lang="ru-RU" sz="1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 воспитательного процесса; </a:t>
            </a:r>
            <a:endParaRPr lang="ru-RU" sz="18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– </a:t>
            </a:r>
            <a:r>
              <a:rPr lang="ru-RU" sz="1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субъект-субъектного взаимодействия; </a:t>
            </a:r>
            <a:endParaRPr lang="ru-RU" sz="18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– </a:t>
            </a:r>
            <a:r>
              <a:rPr lang="ru-RU" sz="1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приоритета инициативности, самостоятельности, самореализации обучающихся в учебной и </a:t>
            </a:r>
            <a:r>
              <a:rPr lang="ru-RU" sz="1800" dirty="0" err="1">
                <a:solidFill>
                  <a:srgbClr val="078877"/>
                </a:solidFill>
                <a:latin typeface="Alegreya Sans Medium" panose="00000600000000000000" pitchFamily="2" charset="0"/>
              </a:rPr>
              <a:t>внеучебной</a:t>
            </a:r>
            <a:r>
              <a:rPr lang="ru-RU" sz="1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 деятельности, социального партнерства в совместной деятельности участников образовательного и воспитательного процессов;</a:t>
            </a:r>
          </a:p>
          <a:p>
            <a:pPr algn="l"/>
            <a:r>
              <a:rPr lang="ru-RU" sz="1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– </a:t>
            </a:r>
            <a:r>
              <a:rPr lang="ru-RU" sz="1800" dirty="0" err="1">
                <a:solidFill>
                  <a:srgbClr val="078877"/>
                </a:solidFill>
                <a:latin typeface="Alegreya Sans Medium" panose="00000600000000000000" pitchFamily="2" charset="0"/>
              </a:rPr>
              <a:t>соуправления</a:t>
            </a:r>
            <a:r>
              <a:rPr lang="ru-RU" sz="1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 как сочетания административного управления и студенческого самоуправления, самостоятельности выбора вариантов направлений воспитательной деятельности; </a:t>
            </a:r>
            <a:endParaRPr lang="ru-RU" sz="18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– </a:t>
            </a:r>
            <a:r>
              <a:rPr lang="ru-RU" sz="1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информированности, полноты информации, информационного обмена, учета единства и взаимодействия прямой и обратной связи</a:t>
            </a:r>
            <a:r>
              <a:rPr lang="ru-RU" sz="1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.</a:t>
            </a:r>
            <a:endParaRPr lang="ru-RU" sz="18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02" y="307865"/>
            <a:ext cx="12125498" cy="83129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Методологические </a:t>
            </a:r>
            <a:r>
              <a:rPr lang="ru-RU" sz="2400" b="1" dirty="0">
                <a:solidFill>
                  <a:srgbClr val="078877"/>
                </a:solidFill>
                <a:latin typeface="Alegreya Sans Medium" panose="00000600000000000000" pitchFamily="2" charset="0"/>
              </a:rPr>
              <a:t>подходы к организации воспитательной деятельности в образовательной организации высшего образования </a:t>
            </a:r>
            <a:endParaRPr lang="ru-RU" sz="2400" b="1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A2D2858E-EF21-4AF9-B4CD-CCF16137533D}"/>
              </a:ext>
            </a:extLst>
          </p:cNvPr>
          <p:cNvSpPr txBox="1">
            <a:spLocks/>
          </p:cNvSpPr>
          <p:nvPr/>
        </p:nvSpPr>
        <p:spPr>
          <a:xfrm>
            <a:off x="367469" y="1445079"/>
            <a:ext cx="10665152" cy="5151664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В </a:t>
            </a:r>
            <a:r>
              <a:rPr lang="ru-RU" sz="2400" dirty="0">
                <a:solidFill>
                  <a:srgbClr val="078877"/>
                </a:solidFill>
                <a:latin typeface="Alegreya Sans Medium" panose="00000600000000000000" pitchFamily="2" charset="0"/>
              </a:rPr>
              <a:t>основу Примерной рабочей программы воспитания положен комплекс методологических подходов, </a:t>
            </a:r>
            <a:r>
              <a:rPr lang="ru-RU" sz="24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включающий:</a:t>
            </a:r>
          </a:p>
          <a:p>
            <a:pPr marL="1465143" lvl="2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аксиологический </a:t>
            </a:r>
            <a:r>
              <a:rPr lang="ru-RU" sz="2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(ценностно-ориентированный), </a:t>
            </a:r>
            <a:endParaRPr lang="ru-RU" sz="28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marL="1465143" lvl="2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системный</a:t>
            </a:r>
            <a:r>
              <a:rPr lang="ru-RU" sz="2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, системно-</a:t>
            </a:r>
            <a:r>
              <a:rPr lang="ru-RU" sz="2800" dirty="0" err="1">
                <a:solidFill>
                  <a:srgbClr val="078877"/>
                </a:solidFill>
                <a:latin typeface="Alegreya Sans Medium" panose="00000600000000000000" pitchFamily="2" charset="0"/>
              </a:rPr>
              <a:t>деятельностный</a:t>
            </a:r>
            <a:r>
              <a:rPr lang="ru-RU" sz="2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, </a:t>
            </a:r>
            <a:endParaRPr lang="ru-RU" sz="28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marL="1465143" lvl="2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культурологический</a:t>
            </a:r>
            <a:r>
              <a:rPr lang="ru-RU" sz="2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, </a:t>
            </a:r>
            <a:endParaRPr lang="ru-RU" sz="28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marL="1465143" lvl="2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проблемно-функциональный</a:t>
            </a:r>
            <a:r>
              <a:rPr lang="ru-RU" sz="2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, </a:t>
            </a:r>
            <a:endParaRPr lang="ru-RU" sz="28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marL="1465143" lvl="2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научно-исследовательский</a:t>
            </a:r>
            <a:r>
              <a:rPr lang="ru-RU" sz="2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, </a:t>
            </a:r>
            <a:endParaRPr lang="ru-RU" sz="28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marL="1465143" lvl="2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проектный</a:t>
            </a:r>
            <a:r>
              <a:rPr lang="ru-RU" sz="2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, </a:t>
            </a:r>
            <a:endParaRPr lang="ru-RU" sz="28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marL="1465143" lvl="2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ресурсный</a:t>
            </a:r>
            <a:r>
              <a:rPr lang="ru-RU" sz="2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, </a:t>
            </a:r>
            <a:endParaRPr lang="ru-RU" sz="28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marL="1465143" lvl="2" indent="-457200" algn="l">
              <a:buFont typeface="Arial" pitchFamily="34" charset="0"/>
              <a:buChar char="•"/>
            </a:pPr>
            <a:r>
              <a:rPr lang="ru-RU" sz="2800" dirty="0" err="1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здоровьесберегающий</a:t>
            </a:r>
            <a:r>
              <a:rPr lang="ru-RU" sz="2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, </a:t>
            </a:r>
          </a:p>
          <a:p>
            <a:pPr marL="1465143" lvl="2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информационный </a:t>
            </a:r>
            <a:r>
              <a:rPr lang="ru-RU" sz="2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подходы</a:t>
            </a:r>
            <a:r>
              <a:rPr lang="ru-RU" sz="2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.</a:t>
            </a:r>
            <a:endParaRPr lang="ru-RU" sz="28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693" y="368853"/>
            <a:ext cx="11413671" cy="83129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rgbClr val="078877"/>
                </a:solidFill>
                <a:latin typeface="Alegreya Sans Medium" panose="00000600000000000000" pitchFamily="2" charset="0"/>
              </a:rPr>
              <a:t>Цель </a:t>
            </a:r>
            <a:r>
              <a:rPr lang="ru-RU" sz="28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воспитательной </a:t>
            </a:r>
            <a:r>
              <a:rPr lang="ru-RU" sz="2800" b="1" dirty="0">
                <a:solidFill>
                  <a:srgbClr val="078877"/>
                </a:solidFill>
                <a:latin typeface="Alegreya Sans Medium" panose="00000600000000000000" pitchFamily="2" charset="0"/>
              </a:rPr>
              <a:t>работы в образовательной организации высшего образования</a:t>
            </a:r>
            <a:endParaRPr lang="ru-RU" sz="3200" b="1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A2D2858E-EF21-4AF9-B4CD-CCF16137533D}"/>
              </a:ext>
            </a:extLst>
          </p:cNvPr>
          <p:cNvSpPr txBox="1">
            <a:spLocks/>
          </p:cNvSpPr>
          <p:nvPr/>
        </p:nvSpPr>
        <p:spPr>
          <a:xfrm>
            <a:off x="367469" y="1445079"/>
            <a:ext cx="10665152" cy="5151664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- </a:t>
            </a:r>
            <a:r>
              <a:rPr lang="ru-RU" sz="32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создание </a:t>
            </a:r>
            <a:r>
              <a:rPr lang="ru-RU" sz="3200" dirty="0">
                <a:solidFill>
                  <a:srgbClr val="078877"/>
                </a:solidFill>
                <a:latin typeface="Alegreya Sans Medium" panose="00000600000000000000" pitchFamily="2" charset="0"/>
              </a:rPr>
              <a:t>условий для активной жизнедеятельности обучающихся, их гражданского самоопределения, профессионального становления и индивидуально-личностной самореализации в созидательной деятельности для удовлетворения потребностей в нравственном, культурном, интеллектуальном, социальном и профессиональном </a:t>
            </a:r>
            <a:r>
              <a:rPr lang="ru-RU" sz="32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развитии</a:t>
            </a:r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/>
            <a:endParaRPr lang="ru-RU" sz="36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1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6" y="110218"/>
            <a:ext cx="725805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27764"/>
            <a:ext cx="49911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693" y="185973"/>
            <a:ext cx="11413671" cy="83129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Задачи воспитательной </a:t>
            </a:r>
            <a:r>
              <a:rPr lang="ru-RU" sz="2800" b="1" dirty="0">
                <a:solidFill>
                  <a:srgbClr val="078877"/>
                </a:solidFill>
                <a:latin typeface="Alegreya Sans Medium" panose="00000600000000000000" pitchFamily="2" charset="0"/>
              </a:rPr>
              <a:t>работы в образовательной организации высшего образования</a:t>
            </a:r>
            <a:endParaRPr lang="ru-RU" sz="3200" b="1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A2D2858E-EF21-4AF9-B4CD-CCF16137533D}"/>
              </a:ext>
            </a:extLst>
          </p:cNvPr>
          <p:cNvSpPr txBox="1">
            <a:spLocks/>
          </p:cNvSpPr>
          <p:nvPr/>
        </p:nvSpPr>
        <p:spPr>
          <a:xfrm>
            <a:off x="302154" y="1083772"/>
            <a:ext cx="11593210" cy="5151664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- </a:t>
            </a:r>
            <a:r>
              <a:rPr lang="ru-RU" sz="1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создание условий для активной жизнедеятельности – развитие мировоззрения и актуализация системы базовых ценностей личности; </a:t>
            </a:r>
          </a:p>
          <a:p>
            <a:pPr algn="l"/>
            <a:r>
              <a:rPr lang="ru-RU" sz="1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– приобщение студенчества к общечеловеческим нормам морали, национальным устоям и академическим традициям; </a:t>
            </a:r>
          </a:p>
          <a:p>
            <a:pPr algn="l"/>
            <a:r>
              <a:rPr lang="ru-RU" sz="1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– воспитание уважения к закону, нормам коллективной жизни, развитие гражданской и социальной ответственности; </a:t>
            </a:r>
          </a:p>
          <a:p>
            <a:pPr algn="l"/>
            <a:r>
              <a:rPr lang="ru-RU" sz="1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– воспитание положительного отношения к труду, воспитание социально значимой целеустремленности и ответственности в деловых отношениях; </a:t>
            </a:r>
          </a:p>
          <a:p>
            <a:pPr algn="l"/>
            <a:r>
              <a:rPr lang="ru-RU" sz="1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– обеспечение развития личности и ее социально-психологической поддержки, формирование личностных качеств, необходимых для эффективной профессиональной деятельности; </a:t>
            </a:r>
          </a:p>
          <a:p>
            <a:pPr algn="l"/>
            <a:r>
              <a:rPr lang="ru-RU" sz="1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– выявление и поддержка талантливой обучающихся, формирование организаторских навыков, творческого потенциала, вовлечение обучающихся в процессы саморазвития и самореализации; – формирование культуры и этики профессионального общения; – воспитание внутренней потребности личности в здоровом образе жизни, ответственного отношения к природной и социокультурной среде; </a:t>
            </a:r>
            <a:endParaRPr lang="ru-RU" sz="18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– </a:t>
            </a:r>
            <a:r>
              <a:rPr lang="ru-RU" sz="1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повышение уровня культуры безопасного поведения; </a:t>
            </a:r>
            <a:endParaRPr lang="ru-RU" sz="18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– </a:t>
            </a:r>
            <a:r>
              <a:rPr lang="ru-RU" sz="1800" dirty="0">
                <a:solidFill>
                  <a:srgbClr val="078877"/>
                </a:solidFill>
                <a:latin typeface="Alegreya Sans Medium" panose="00000600000000000000" pitchFamily="2" charset="0"/>
              </a:rPr>
              <a:t>развитие личностных качеств и установок, социальных навыков и управленческими способностями</a:t>
            </a:r>
            <a:r>
              <a:rPr lang="ru-RU" sz="1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.</a:t>
            </a:r>
            <a:endParaRPr lang="ru-RU" sz="18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693" y="368853"/>
            <a:ext cx="11413671" cy="83129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78877"/>
                </a:solidFill>
                <a:latin typeface="Alegreya Sans Medium" panose="00000600000000000000" pitchFamily="2" charset="0"/>
              </a:rPr>
              <a:t>Виды деятельности обучающихся в воспитательной системе образовательной организации высшего образования 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A2D2858E-EF21-4AF9-B4CD-CCF16137533D}"/>
              </a:ext>
            </a:extLst>
          </p:cNvPr>
          <p:cNvSpPr txBox="1">
            <a:spLocks/>
          </p:cNvSpPr>
          <p:nvPr/>
        </p:nvSpPr>
        <p:spPr>
          <a:xfrm>
            <a:off x="310319" y="1338942"/>
            <a:ext cx="11593210" cy="5012871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– </a:t>
            </a:r>
            <a:r>
              <a:rPr lang="ru-RU" sz="2400" dirty="0">
                <a:solidFill>
                  <a:srgbClr val="078877"/>
                </a:solidFill>
                <a:latin typeface="Alegreya Sans Medium" panose="00000600000000000000" pitchFamily="2" charset="0"/>
              </a:rPr>
              <a:t>проектная деятельность как коллективное творческое дело; </a:t>
            </a:r>
          </a:p>
          <a:p>
            <a:pPr algn="l"/>
            <a:r>
              <a:rPr lang="ru-RU" sz="2400" dirty="0">
                <a:solidFill>
                  <a:srgbClr val="078877"/>
                </a:solidFill>
                <a:latin typeface="Alegreya Sans Medium" panose="00000600000000000000" pitchFamily="2" charset="0"/>
              </a:rPr>
              <a:t>– добровольческая (волонтерская) деятельность; </a:t>
            </a:r>
          </a:p>
          <a:p>
            <a:pPr algn="l"/>
            <a:r>
              <a:rPr lang="ru-RU" sz="2400" dirty="0">
                <a:solidFill>
                  <a:srgbClr val="078877"/>
                </a:solidFill>
                <a:latin typeface="Alegreya Sans Medium" panose="00000600000000000000" pitchFamily="2" charset="0"/>
              </a:rPr>
              <a:t>– учебно-исследовательская и научно-исследовательская деятельность; </a:t>
            </a:r>
          </a:p>
          <a:p>
            <a:pPr algn="l"/>
            <a:r>
              <a:rPr lang="ru-RU" sz="2400" dirty="0">
                <a:solidFill>
                  <a:srgbClr val="078877"/>
                </a:solidFill>
                <a:latin typeface="Alegreya Sans Medium" panose="00000600000000000000" pitchFamily="2" charset="0"/>
              </a:rPr>
              <a:t>– студенческое международное сотрудничество; </a:t>
            </a:r>
          </a:p>
          <a:p>
            <a:pPr algn="l"/>
            <a:r>
              <a:rPr lang="ru-RU" sz="2400" dirty="0">
                <a:solidFill>
                  <a:srgbClr val="078877"/>
                </a:solidFill>
                <a:latin typeface="Alegreya Sans Medium" panose="00000600000000000000" pitchFamily="2" charset="0"/>
              </a:rPr>
              <a:t>– деятельность и виды студенческих объединений; </a:t>
            </a:r>
          </a:p>
          <a:p>
            <a:pPr algn="l"/>
            <a:r>
              <a:rPr lang="ru-RU" sz="2400" dirty="0">
                <a:solidFill>
                  <a:srgbClr val="078877"/>
                </a:solidFill>
                <a:latin typeface="Alegreya Sans Medium" panose="00000600000000000000" pitchFamily="2" charset="0"/>
              </a:rPr>
              <a:t>– досуговая, творческая и социально-культурная деятельность по организации и проведению значимых событий и мероприятий; </a:t>
            </a:r>
          </a:p>
          <a:p>
            <a:pPr algn="l"/>
            <a:r>
              <a:rPr lang="ru-RU" sz="2400" dirty="0">
                <a:solidFill>
                  <a:srgbClr val="078877"/>
                </a:solidFill>
                <a:latin typeface="Alegreya Sans Medium" panose="00000600000000000000" pitchFamily="2" charset="0"/>
              </a:rPr>
              <a:t>– вовлечение студентов в профориентацию, день открытых дверей ООВО, университетские субботы; </a:t>
            </a:r>
          </a:p>
          <a:p>
            <a:pPr algn="l"/>
            <a:r>
              <a:rPr lang="ru-RU" sz="2400" dirty="0">
                <a:solidFill>
                  <a:srgbClr val="078877"/>
                </a:solidFill>
                <a:latin typeface="Alegreya Sans Medium" panose="00000600000000000000" pitchFamily="2" charset="0"/>
              </a:rPr>
              <a:t>– вовлечение студентов в предпринимательскую деятельность; </a:t>
            </a:r>
          </a:p>
          <a:p>
            <a:pPr algn="l"/>
            <a:r>
              <a:rPr lang="ru-RU" sz="2400" dirty="0">
                <a:solidFill>
                  <a:srgbClr val="078877"/>
                </a:solidFill>
                <a:latin typeface="Alegreya Sans Medium" panose="00000600000000000000" pitchFamily="2" charset="0"/>
              </a:rPr>
              <a:t>– другие виды деятельности обучающихся. </a:t>
            </a:r>
          </a:p>
        </p:txBody>
      </p:sp>
    </p:spTree>
    <p:extLst>
      <p:ext uri="{BB962C8B-B14F-4D97-AF65-F5344CB8AC3E}">
        <p14:creationId xmlns:p14="http://schemas.microsoft.com/office/powerpoint/2010/main" val="42735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94" y="431346"/>
            <a:ext cx="6424612" cy="615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19" y="633394"/>
            <a:ext cx="6357937" cy="559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608" y="1231445"/>
            <a:ext cx="8082784" cy="439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85306" y="971799"/>
            <a:ext cx="74458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78877"/>
                </a:solidFill>
                <a:latin typeface="Alegreya Sans Medium" panose="00000600000000000000" pitchFamily="2" charset="0"/>
                <a:ea typeface="+mj-ea"/>
                <a:cs typeface="+mj-cs"/>
              </a:rPr>
              <a:t>Воспитать человека интеллектуально</a:t>
            </a:r>
            <a:r>
              <a:rPr lang="ru-RU" sz="2800" b="1" dirty="0" smtClean="0">
                <a:solidFill>
                  <a:srgbClr val="078877"/>
                </a:solidFill>
                <a:latin typeface="Alegreya Sans Medium" panose="00000600000000000000" pitchFamily="2" charset="0"/>
                <a:ea typeface="+mj-ea"/>
                <a:cs typeface="+mj-cs"/>
              </a:rPr>
              <a:t>,</a:t>
            </a:r>
            <a:br>
              <a:rPr lang="ru-RU" sz="2800" b="1" dirty="0" smtClean="0">
                <a:solidFill>
                  <a:srgbClr val="078877"/>
                </a:solidFill>
                <a:latin typeface="Alegreya Sans Medium" panose="00000600000000000000" pitchFamily="2" charset="0"/>
                <a:ea typeface="+mj-ea"/>
                <a:cs typeface="+mj-cs"/>
              </a:rPr>
            </a:br>
            <a:r>
              <a:rPr lang="ru-RU" sz="2800" b="1" dirty="0" smtClean="0">
                <a:solidFill>
                  <a:srgbClr val="078877"/>
                </a:solidFill>
                <a:latin typeface="Alegreya Sans Medium" panose="00000600000000000000" pitchFamily="2" charset="0"/>
                <a:ea typeface="+mj-ea"/>
                <a:cs typeface="+mj-cs"/>
              </a:rPr>
              <a:t>не </a:t>
            </a:r>
            <a:r>
              <a:rPr lang="ru-RU" sz="2800" b="1" dirty="0">
                <a:solidFill>
                  <a:srgbClr val="078877"/>
                </a:solidFill>
                <a:latin typeface="Alegreya Sans Medium" panose="00000600000000000000" pitchFamily="2" charset="0"/>
                <a:ea typeface="+mj-ea"/>
                <a:cs typeface="+mj-cs"/>
              </a:rPr>
              <a:t>воспитав его нравственно, </a:t>
            </a:r>
            <a:r>
              <a:rPr lang="ru-RU" sz="2800" b="1" dirty="0" smtClean="0">
                <a:solidFill>
                  <a:srgbClr val="078877"/>
                </a:solidFill>
                <a:latin typeface="Alegreya Sans Medium" panose="00000600000000000000" pitchFamily="2" charset="0"/>
                <a:ea typeface="+mj-ea"/>
                <a:cs typeface="+mj-cs"/>
              </a:rPr>
              <a:t>—</a:t>
            </a:r>
            <a:br>
              <a:rPr lang="ru-RU" sz="2800" b="1" dirty="0" smtClean="0">
                <a:solidFill>
                  <a:srgbClr val="078877"/>
                </a:solidFill>
                <a:latin typeface="Alegreya Sans Medium" panose="00000600000000000000" pitchFamily="2" charset="0"/>
                <a:ea typeface="+mj-ea"/>
                <a:cs typeface="+mj-cs"/>
              </a:rPr>
            </a:br>
            <a:r>
              <a:rPr lang="ru-RU" sz="2800" b="1" dirty="0" smtClean="0">
                <a:solidFill>
                  <a:srgbClr val="078877"/>
                </a:solidFill>
                <a:latin typeface="Alegreya Sans Medium" panose="00000600000000000000" pitchFamily="2" charset="0"/>
                <a:ea typeface="+mj-ea"/>
                <a:cs typeface="+mj-cs"/>
              </a:rPr>
              <a:t>значит </a:t>
            </a:r>
            <a:r>
              <a:rPr lang="ru-RU" sz="2800" b="1" dirty="0">
                <a:solidFill>
                  <a:srgbClr val="078877"/>
                </a:solidFill>
                <a:latin typeface="Alegreya Sans Medium" panose="00000600000000000000" pitchFamily="2" charset="0"/>
                <a:ea typeface="+mj-ea"/>
                <a:cs typeface="+mj-cs"/>
              </a:rPr>
              <a:t>вырастить угрозу для </a:t>
            </a:r>
            <a:r>
              <a:rPr lang="ru-RU" sz="2800" b="1" dirty="0" smtClean="0">
                <a:solidFill>
                  <a:srgbClr val="078877"/>
                </a:solidFill>
                <a:latin typeface="Alegreya Sans Medium" panose="00000600000000000000" pitchFamily="2" charset="0"/>
                <a:ea typeface="+mj-ea"/>
                <a:cs typeface="+mj-cs"/>
              </a:rPr>
              <a:t>общества</a:t>
            </a:r>
          </a:p>
          <a:p>
            <a:pPr algn="r"/>
            <a:r>
              <a:rPr lang="ru-RU" sz="2800" i="1" dirty="0" smtClean="0">
                <a:solidFill>
                  <a:srgbClr val="078877"/>
                </a:solidFill>
                <a:latin typeface="Alegreya Sans Medium" panose="00000600000000000000" pitchFamily="2" charset="0"/>
                <a:ea typeface="+mj-ea"/>
                <a:cs typeface="+mj-cs"/>
              </a:rPr>
              <a:t>Теодор  </a:t>
            </a:r>
            <a:r>
              <a:rPr lang="ru-RU" sz="2800" i="1" dirty="0">
                <a:solidFill>
                  <a:srgbClr val="078877"/>
                </a:solidFill>
                <a:latin typeface="Alegreya Sans Medium" panose="00000600000000000000" pitchFamily="2" charset="0"/>
                <a:ea typeface="+mj-ea"/>
                <a:cs typeface="+mj-cs"/>
              </a:rPr>
              <a:t>Рузвельт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60221" y="460316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78877"/>
                </a:solidFill>
                <a:latin typeface="Alegreya Sans Medium" panose="00000600000000000000" pitchFamily="2" charset="0"/>
                <a:ea typeface="+mj-ea"/>
                <a:cs typeface="+mj-cs"/>
              </a:rPr>
              <a:t>Секрет успешного воспитания лежит в уважении к </a:t>
            </a:r>
            <a:r>
              <a:rPr lang="ru-RU" sz="2800" b="1" dirty="0" smtClean="0">
                <a:solidFill>
                  <a:srgbClr val="078877"/>
                </a:solidFill>
                <a:latin typeface="Alegreya Sans Medium" panose="00000600000000000000" pitchFamily="2" charset="0"/>
                <a:ea typeface="+mj-ea"/>
                <a:cs typeface="+mj-cs"/>
              </a:rPr>
              <a:t>ученику </a:t>
            </a:r>
            <a:endParaRPr lang="ru-RU" sz="2800" b="1" dirty="0">
              <a:solidFill>
                <a:srgbClr val="078877"/>
              </a:solidFill>
              <a:latin typeface="Alegreya Sans Medium" panose="00000600000000000000" pitchFamily="2" charset="0"/>
              <a:ea typeface="+mj-ea"/>
              <a:cs typeface="+mj-cs"/>
            </a:endParaRPr>
          </a:p>
          <a:p>
            <a:pPr algn="r"/>
            <a:r>
              <a:rPr lang="ru-RU" sz="2800" i="1" dirty="0" smtClean="0">
                <a:solidFill>
                  <a:srgbClr val="078877"/>
                </a:solidFill>
                <a:latin typeface="Alegreya Sans Medium" panose="00000600000000000000" pitchFamily="2" charset="0"/>
                <a:ea typeface="+mj-ea"/>
                <a:cs typeface="+mj-cs"/>
              </a:rPr>
              <a:t>Ральф </a:t>
            </a:r>
            <a:r>
              <a:rPr lang="ru-RU" sz="2800" i="1" dirty="0">
                <a:solidFill>
                  <a:srgbClr val="078877"/>
                </a:solidFill>
                <a:latin typeface="Alegreya Sans Medium" panose="00000600000000000000" pitchFamily="2" charset="0"/>
                <a:ea typeface="+mj-ea"/>
                <a:cs typeface="+mj-cs"/>
              </a:rPr>
              <a:t>Уолдо </a:t>
            </a:r>
            <a:r>
              <a:rPr lang="ru-RU" sz="2800" i="1" dirty="0" err="1">
                <a:solidFill>
                  <a:srgbClr val="078877"/>
                </a:solidFill>
                <a:latin typeface="Alegreya Sans Medium" panose="00000600000000000000" pitchFamily="2" charset="0"/>
                <a:ea typeface="+mj-ea"/>
                <a:cs typeface="+mj-cs"/>
              </a:rPr>
              <a:t>Эмерсон</a:t>
            </a:r>
            <a:endParaRPr lang="ru-RU" sz="2800" i="1" dirty="0">
              <a:solidFill>
                <a:srgbClr val="078877"/>
              </a:solidFill>
              <a:latin typeface="Alegreya Sans Medium" panose="00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55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50"/>
            <a:ext cx="12191999" cy="68541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0286" y="2818756"/>
            <a:ext cx="4936790" cy="15048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99" dirty="0" smtClean="0">
                <a:solidFill>
                  <a:schemeClr val="bg1"/>
                </a:solidFill>
                <a:latin typeface="Austin Cyr Bold" panose="02020803070702030403" pitchFamily="18" charset="-52"/>
              </a:rPr>
              <a:t>СПАСИБО </a:t>
            </a:r>
            <a:r>
              <a:rPr lang="ru-RU" sz="4899" dirty="0">
                <a:solidFill>
                  <a:schemeClr val="bg1"/>
                </a:solidFill>
                <a:latin typeface="Austin Cyr Bold" panose="02020803070702030403" pitchFamily="18" charset="-52"/>
              </a:rPr>
              <a:t/>
            </a:r>
            <a:br>
              <a:rPr lang="ru-RU" sz="4899" dirty="0">
                <a:solidFill>
                  <a:schemeClr val="bg1"/>
                </a:solidFill>
                <a:latin typeface="Austin Cyr Bold" panose="02020803070702030403" pitchFamily="18" charset="-52"/>
              </a:rPr>
            </a:br>
            <a:r>
              <a:rPr lang="ru-RU" sz="4899" dirty="0">
                <a:solidFill>
                  <a:schemeClr val="bg1"/>
                </a:solidFill>
                <a:latin typeface="Austin Cyr Bold" panose="02020803070702030403" pitchFamily="18" charset="-52"/>
              </a:rPr>
              <a:t>ЗА ВНИМАНИЕ!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416540" y="6351020"/>
            <a:ext cx="3474643" cy="570734"/>
          </a:xfrm>
          <a:prstGeom prst="rect">
            <a:avLst/>
          </a:prstGeom>
        </p:spPr>
        <p:txBody>
          <a:bodyPr vert="horz" lIns="82953" tIns="41476" rIns="82953" bIns="41476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33" dirty="0">
                <a:solidFill>
                  <a:srgbClr val="E5C78C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633" dirty="0">
                <a:solidFill>
                  <a:srgbClr val="E5C78C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0151712" y="6363588"/>
            <a:ext cx="705363" cy="570734"/>
          </a:xfrm>
          <a:prstGeom prst="rect">
            <a:avLst/>
          </a:prstGeom>
        </p:spPr>
        <p:txBody>
          <a:bodyPr vert="horz" lIns="82953" tIns="41476" rIns="82953" bIns="41476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33" dirty="0" smtClean="0">
                <a:solidFill>
                  <a:srgbClr val="E5C78C"/>
                </a:solidFill>
                <a:latin typeface="Alegreya Sans" panose="00000500000000000000" pitchFamily="2" charset="0"/>
              </a:rPr>
              <a:t>2022 </a:t>
            </a:r>
            <a:endParaRPr lang="ru-RU" sz="1633" dirty="0">
              <a:solidFill>
                <a:srgbClr val="E5C78C"/>
              </a:solidFill>
              <a:latin typeface="Alegreya Sans" panose="000005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3987" y="590770"/>
            <a:ext cx="3265578" cy="12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417230" y="1069521"/>
            <a:ext cx="7112113" cy="5182410"/>
            <a:chOff x="2787424" y="1815193"/>
            <a:chExt cx="6029325" cy="41433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399" y="1815193"/>
              <a:ext cx="5848350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424" y="2320018"/>
              <a:ext cx="6029325" cy="3638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6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97" y="1002164"/>
            <a:ext cx="8186606" cy="485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9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293" y="1469570"/>
            <a:ext cx="9176222" cy="419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7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923" y="884464"/>
            <a:ext cx="6696755" cy="534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2494346" y="591569"/>
            <a:ext cx="7408931" cy="567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2441121" y="620144"/>
            <a:ext cx="7600950" cy="561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9"/>
            <a:ext cx="12192000" cy="68541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2773214" y="668109"/>
            <a:ext cx="6645571" cy="539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554</Words>
  <Application>Microsoft Office PowerPoint</Application>
  <PresentationFormat>Широкоэкранный</PresentationFormat>
  <Paragraphs>58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Alegreya Sans</vt:lpstr>
      <vt:lpstr>Alegreya Sans Medium</vt:lpstr>
      <vt:lpstr>Arial</vt:lpstr>
      <vt:lpstr>Austin Cyr Bold</vt:lpstr>
      <vt:lpstr>Calibri</vt:lpstr>
      <vt:lpstr>Calibri Light</vt:lpstr>
      <vt:lpstr>Тема Office</vt:lpstr>
      <vt:lpstr>НОВЫЕ ВЕКТОРЫ ВОСПИТАТЕЛЬНОЙ РАБОТЫ В УНИВЕРСИТЕТАХ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Стратегии национальной безопасности Российской Федерации определены следующие традиционные духовно-нравственные ценности: </vt:lpstr>
      <vt:lpstr>Принципы организации воспитательного процесса в ООВО:</vt:lpstr>
      <vt:lpstr>Методологические подходы к организации воспитательной деятельности в образовательной организации высшего образования </vt:lpstr>
      <vt:lpstr>Цель воспитательной работы в образовательной организации высшего образования</vt:lpstr>
      <vt:lpstr>Задачи воспитательной работы в образовательной организации высшего образования</vt:lpstr>
      <vt:lpstr>Виды деятельности обучающихся в воспитательной системе образовательной организации высшего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АДАПТАЦИОННЫЕ ИЗМЕНЕНИЯ ДЫХАТЕЛЬНОЙ СИСТЕМЫ СТУДЕНТОВ В УСЛОВИЯХ МАСОЧНОГО РЕЖИМА</dc:title>
  <dc:creator>Александр Рыбин</dc:creator>
  <cp:lastModifiedBy>HP</cp:lastModifiedBy>
  <cp:revision>32</cp:revision>
  <dcterms:created xsi:type="dcterms:W3CDTF">2021-04-09T12:15:25Z</dcterms:created>
  <dcterms:modified xsi:type="dcterms:W3CDTF">2022-11-23T12:22:24Z</dcterms:modified>
</cp:coreProperties>
</file>