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73" r:id="rId6"/>
    <p:sldId id="275" r:id="rId7"/>
    <p:sldId id="259" r:id="rId8"/>
    <p:sldId id="260" r:id="rId9"/>
    <p:sldId id="262" r:id="rId10"/>
    <p:sldId id="274" r:id="rId11"/>
    <p:sldId id="263" r:id="rId12"/>
    <p:sldId id="264" r:id="rId13"/>
    <p:sldId id="265" r:id="rId14"/>
    <p:sldId id="266" r:id="rId15"/>
    <p:sldId id="267" r:id="rId16"/>
    <p:sldId id="276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layfair Display SemiBold" panose="020B0604020202020204" charset="-52"/>
      <p:regular r:id="rId23"/>
      <p:bold r:id="rId24"/>
      <p:italic r:id="rId25"/>
      <p:boldItalic r:id="rId26"/>
    </p:embeddedFont>
    <p:embeddedFont>
      <p:font typeface="Alegreya Sans Medium" panose="020B0604020202020204" charset="0"/>
      <p:regular r:id="rId27"/>
      <p:bold r:id="rId28"/>
      <p:italic r:id="rId29"/>
      <p:boldItalic r:id="rId30"/>
    </p:embeddedFont>
    <p:embeddedFont>
      <p:font typeface="Playfair Display" panose="020B0604020202020204" charset="-52"/>
      <p:regular r:id="rId31"/>
      <p:bold r:id="rId32"/>
      <p:italic r:id="rId33"/>
      <p:boldItalic r:id="rId34"/>
    </p:embeddedFont>
    <p:embeddedFont>
      <p:font typeface="Alegreya Sans" panose="020B0604020202020204" charset="0"/>
      <p:regular r:id="rId35"/>
      <p:bold r:id="rId36"/>
      <p:italic r:id="rId37"/>
      <p:boldItalic r:id="rId38"/>
    </p:embeddedFont>
    <p:embeddedFont>
      <p:font typeface="Alegreya Sans Light" panose="020B0604020202020204" charset="0"/>
      <p:regular r:id="rId39"/>
      <p:bold r:id="rId40"/>
      <p:italic r:id="rId41"/>
      <p:boldItalic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413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8"/>
      </p:cViewPr>
      <p:guideLst>
        <p:guide orient="horz" pos="2160"/>
        <p:guide pos="4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24d3ce666a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g324d3ce666a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9239c87c6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49239c87c6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349239c87c6_0_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9258fb0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349258fb0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g349258fb0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5" name="Google Shape;47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5" name="Google Shape;47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47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89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9239c87c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349239c87c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349239c87c6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9239c87c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349239c87c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349239c87c6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54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9239c87c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49239c87c6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349239c87c6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9239c87c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49239c87c6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349239c87c6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9239c87c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49239c87c6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349239c87c6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69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">
  <p:cSld name="CUSTOM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" y="1933"/>
            <a:ext cx="12192000" cy="685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9009" y="330969"/>
            <a:ext cx="3265580" cy="12415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5718033" y="1780033"/>
            <a:ext cx="56361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5718033" y="4855600"/>
            <a:ext cx="49299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C78C"/>
              </a:buClr>
              <a:buSzPts val="2800"/>
              <a:buFont typeface="Arial"/>
              <a:buNone/>
            </a:pPr>
            <a:r>
              <a:rPr lang="ru-RU" sz="1900" b="0" i="0" u="none" strike="noStrike" cap="none">
                <a:solidFill>
                  <a:srgbClr val="E5C78C"/>
                </a:solidFill>
                <a:latin typeface="Alegreya Sans"/>
                <a:ea typeface="Alegreya Sans"/>
                <a:cs typeface="Alegreya Sans"/>
                <a:sym typeface="Alegreya Sans"/>
              </a:rPr>
              <a:t>Директор НЦИЛС Д.А. Бабков</a:t>
            </a:r>
            <a:endParaRPr sz="1900" b="0" i="0" u="none" strike="noStrike" cap="none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214000" y="6351019"/>
            <a:ext cx="43677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C78C"/>
              </a:buClr>
              <a:buSzPts val="1900"/>
              <a:buFont typeface="Arial"/>
              <a:buNone/>
            </a:pPr>
            <a:r>
              <a:rPr lang="ru-RU" sz="1900" b="0" i="0" u="none" strike="noStrike" cap="none">
                <a:solidFill>
                  <a:srgbClr val="E5C78C"/>
                </a:solidFill>
                <a:latin typeface="Alegreya Sans"/>
                <a:ea typeface="Alegreya Sans"/>
                <a:cs typeface="Alegreya Sans"/>
                <a:sym typeface="Alegreya Sans"/>
              </a:rPr>
              <a:t>volgmed.ru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11193973" y="6363587"/>
            <a:ext cx="8868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C78C"/>
              </a:buClr>
              <a:buSzPts val="1900"/>
              <a:buFont typeface="Arial"/>
              <a:buNone/>
            </a:pPr>
            <a:r>
              <a:rPr lang="ru-RU" sz="1900" b="0" i="0" u="none" strike="noStrike" cap="none">
                <a:solidFill>
                  <a:srgbClr val="E5C78C"/>
                </a:solidFill>
                <a:latin typeface="Alegreya Sans"/>
                <a:ea typeface="Alegreya Sans"/>
                <a:cs typeface="Alegreya Sans"/>
                <a:sym typeface="Alegreya Sans"/>
              </a:rPr>
              <a:t>2023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1" y="1"/>
            <a:ext cx="7339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Custom Layout">
  <p:cSld name="10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6373525" y="679595"/>
            <a:ext cx="5028900" cy="5028900"/>
          </a:xfrm>
          <a:prstGeom prst="roundRect">
            <a:avLst>
              <a:gd name="adj" fmla="val 3227"/>
            </a:avLst>
          </a:prstGeom>
          <a:noFill/>
          <a:ln>
            <a:noFill/>
          </a:ln>
        </p:spPr>
      </p:sp>
      <p:sp>
        <p:nvSpPr>
          <p:cNvPr id="26" name="Google Shape;26;p4"/>
          <p:cNvSpPr>
            <a:spLocks noGrp="1"/>
          </p:cNvSpPr>
          <p:nvPr>
            <p:ph type="pic" idx="3"/>
          </p:nvPr>
        </p:nvSpPr>
        <p:spPr>
          <a:xfrm>
            <a:off x="9212840" y="3622963"/>
            <a:ext cx="2833800" cy="2833800"/>
          </a:xfrm>
          <a:prstGeom prst="roundRect">
            <a:avLst>
              <a:gd name="adj" fmla="val 614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602342" y="698361"/>
            <a:ext cx="5646000" cy="5461200"/>
          </a:xfrm>
          <a:prstGeom prst="roundRect">
            <a:avLst>
              <a:gd name="adj" fmla="val 8694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slide">
  <p:cSld name="TITLE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926511" y="657860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" type="title">
  <p:cSld name="TITLE">
    <p:bg>
      <p:bgPr>
        <a:solidFill>
          <a:schemeClr val="accent3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ctrTitle"/>
          </p:nvPr>
        </p:nvSpPr>
        <p:spPr>
          <a:xfrm>
            <a:off x="914401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Calibri"/>
              <a:buNone/>
              <a:defRPr sz="7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egreya Sans"/>
              <a:buNone/>
              <a:defRPr sz="2800"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"/>
              <a:buNone/>
              <a:defRPr sz="2400"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legreya Sans"/>
              <a:buNone/>
              <a:defRPr sz="2100"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 Sans"/>
              <a:buNone/>
              <a:defRPr sz="1900"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 Sans"/>
              <a:buNone/>
              <a:defRPr sz="1900"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 Sans"/>
              <a:buNone/>
              <a:defRPr sz="1900"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 Sans"/>
              <a:buNone/>
              <a:defRPr sz="1900"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 Sans"/>
              <a:buNone/>
              <a:defRPr sz="1900"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egreya Sans"/>
              <a:buNone/>
              <a:defRPr sz="1900"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5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1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45567" y="536700"/>
            <a:ext cx="11008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45567" y="536700"/>
            <a:ext cx="11008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norm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Char char="•"/>
              <a:defRPr sz="3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5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1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" y="1933"/>
            <a:ext cx="12192000" cy="685410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3841472" y="3428984"/>
            <a:ext cx="8002804" cy="119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Arial"/>
              <a:buNone/>
            </a:pPr>
            <a:r>
              <a:rPr lang="en-US" sz="3700" b="1" dirty="0" smtClean="0">
                <a:solidFill>
                  <a:srgbClr val="FFFF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DOCFLOW AI</a:t>
            </a:r>
            <a:endParaRPr sz="3700" b="1" dirty="0">
              <a:solidFill>
                <a:srgbClr val="FFFF00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000" y="5901273"/>
            <a:ext cx="1992312" cy="74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26" y="-235930"/>
            <a:ext cx="3589394" cy="3589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102" y="6178669"/>
            <a:ext cx="2766349" cy="4658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/>
          <p:nvPr/>
        </p:nvSpPr>
        <p:spPr>
          <a:xfrm>
            <a:off x="10537202" y="8250"/>
            <a:ext cx="16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ЦЕЛИ И ЗАДАЧИ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428250" y="969175"/>
            <a:ext cx="882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540300" y="1027675"/>
            <a:ext cx="658500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dirty="0" err="1" smtClean="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Задачии</a:t>
            </a:r>
            <a:r>
              <a:rPr lang="ru-RU" dirty="0" smtClean="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ru-RU" i="0" u="none" strike="noStrike" cap="none" dirty="0" smtClean="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i="0" u="none" strike="noStrike" cap="none" dirty="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52" name="Google Shape;252;p18"/>
          <p:cNvGrpSpPr/>
          <p:nvPr/>
        </p:nvGrpSpPr>
        <p:grpSpPr>
          <a:xfrm rot="5400000">
            <a:off x="11087737" y="5743590"/>
            <a:ext cx="553723" cy="1197835"/>
            <a:chOff x="5936974" y="1934817"/>
            <a:chExt cx="796036" cy="1722017"/>
          </a:xfrm>
        </p:grpSpPr>
        <p:grpSp>
          <p:nvGrpSpPr>
            <p:cNvPr id="253" name="Google Shape;253;p18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54" name="Google Shape;254;p18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8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61" name="Google Shape;261;p18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8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268" name="Google Shape;268;p18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5" name="Google Shape;275;p18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3347208" y="681775"/>
            <a:ext cx="9355382" cy="38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Разработка AI-ассистента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Создание модели, способной понимать и структурировать медицинскую информацию в реальном времени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Обучение на реальных шаблонах и стандартах (SOAP, МКБ-10, локальные протоколы)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Интеграция с существующими медицинскими ИТ-системами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Возможность встраивания в ЕМИАС, МИС, электронные медкарты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Поддержка API и форматов, соответствующих регуляторным требованиям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Автоматизация рутинных процессов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Заполнение медкарты, выписок, направлений, отчётов, справок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Генерация шаблонов на основе голоса или текста врача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Повышение эффективности и удовлетворенности персонала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Сокращение времени на бюрократию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Снижение числа ошибок и выгорания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Улучшение </a:t>
            </a:r>
            <a:r>
              <a:rPr lang="ru-RU" b="1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клиентоориентированности</a:t>
            </a:r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медицины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Соблюдение юридических и этических стандартов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Защита персональных данных пациентов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Хранение данных в соответствии с законодательством РФ и/или других стран</a:t>
            </a:r>
            <a:endParaRPr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  <p:extLst>
      <p:ext uri="{BB962C8B-B14F-4D97-AF65-F5344CB8AC3E}">
        <p14:creationId xmlns:p14="http://schemas.microsoft.com/office/powerpoint/2010/main" val="371701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/>
          <p:nvPr/>
        </p:nvSpPr>
        <p:spPr>
          <a:xfrm>
            <a:off x="8077772" y="8250"/>
            <a:ext cx="4114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ПОТРЕБИТЕЛИ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428250" y="1121575"/>
            <a:ext cx="35127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540300" y="1180075"/>
            <a:ext cx="359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Потенциальные потребительские сегменты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86" name="Google Shape;286;p19"/>
          <p:cNvGrpSpPr/>
          <p:nvPr/>
        </p:nvGrpSpPr>
        <p:grpSpPr>
          <a:xfrm rot="5400000">
            <a:off x="10931362" y="5644090"/>
            <a:ext cx="553723" cy="1197835"/>
            <a:chOff x="5936974" y="1934817"/>
            <a:chExt cx="796036" cy="1722017"/>
          </a:xfrm>
        </p:grpSpPr>
        <p:grpSp>
          <p:nvGrpSpPr>
            <p:cNvPr id="287" name="Google Shape;287;p19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88" name="Google Shape;288;p19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19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95" name="Google Shape;295;p19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9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19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02" name="Google Shape;302;p19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8" name="Google Shape;308;p19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428250" y="1694725"/>
            <a:ext cx="4422300" cy="3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800" dirty="0"/>
              <a:t>В основном для В2В и В2G. Многопрофильные клиники и медицинские центры. Стоматологические и косметологические центры Больницы и госпитали от среднего до крупного уровня. Телемедицинские платформы.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10" name="Google Shape;3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1359" y="1542319"/>
            <a:ext cx="3265580" cy="124152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/>
          <p:nvPr/>
        </p:nvSpPr>
        <p:spPr>
          <a:xfrm>
            <a:off x="8748563" y="3429000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chemeClr val="lt1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* </a:t>
            </a:r>
            <a:r>
              <a:rPr lang="ru-RU" sz="1200">
                <a:solidFill>
                  <a:schemeClr val="lt1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Здесь можно использовать логотипы компаний (возможных потребителей)</a:t>
            </a:r>
            <a:endParaRPr sz="1200" i="0" u="none" strike="noStrike" cap="none">
              <a:solidFill>
                <a:schemeClr val="lt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/>
          <p:nvPr/>
        </p:nvSpPr>
        <p:spPr>
          <a:xfrm>
            <a:off x="0" y="0"/>
            <a:ext cx="4089000" cy="623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56175" y="113925"/>
            <a:ext cx="2465400" cy="1725900"/>
          </a:xfrm>
          <a:prstGeom prst="roundRect">
            <a:avLst>
              <a:gd name="adj" fmla="val 8694"/>
            </a:avLst>
          </a:prstGeom>
          <a:noFill/>
          <a:ln>
            <a:noFill/>
          </a:ln>
        </p:spPr>
      </p:pic>
      <p:grpSp>
        <p:nvGrpSpPr>
          <p:cNvPr id="319" name="Google Shape;319;p20"/>
          <p:cNvGrpSpPr/>
          <p:nvPr/>
        </p:nvGrpSpPr>
        <p:grpSpPr>
          <a:xfrm rot="5400000">
            <a:off x="11112573" y="150152"/>
            <a:ext cx="553723" cy="1197835"/>
            <a:chOff x="5936974" y="1934817"/>
            <a:chExt cx="796036" cy="1722017"/>
          </a:xfrm>
        </p:grpSpPr>
        <p:grpSp>
          <p:nvGrpSpPr>
            <p:cNvPr id="320" name="Google Shape;320;p20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21" name="Google Shape;321;p20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20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28" name="Google Shape;328;p20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20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35" name="Google Shape;335;p20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0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1" name="Google Shape;341;p20"/>
          <p:cNvSpPr txBox="1"/>
          <p:nvPr/>
        </p:nvSpPr>
        <p:spPr>
          <a:xfrm>
            <a:off x="5138071" y="664700"/>
            <a:ext cx="507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КОНКУРЕНТНЫЕ ПРЕИМУЩЕСТВА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343" name="Google Shape;343;p20"/>
          <p:cNvGrpSpPr/>
          <p:nvPr/>
        </p:nvGrpSpPr>
        <p:grpSpPr>
          <a:xfrm>
            <a:off x="4376078" y="4454096"/>
            <a:ext cx="553723" cy="1197835"/>
            <a:chOff x="5936974" y="1934817"/>
            <a:chExt cx="796036" cy="1722017"/>
          </a:xfrm>
        </p:grpSpPr>
        <p:grpSp>
          <p:nvGrpSpPr>
            <p:cNvPr id="344" name="Google Shape;344;p20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45" name="Google Shape;345;p20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0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0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p20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52" name="Google Shape;352;p20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0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0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0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20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59" name="Google Shape;359;p20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0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0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0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5" name="Google Shape;365;p20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0"/>
          <p:cNvSpPr txBox="1"/>
          <p:nvPr/>
        </p:nvSpPr>
        <p:spPr>
          <a:xfrm>
            <a:off x="842698" y="2039725"/>
            <a:ext cx="2659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КОНКУРЕНТЫ</a:t>
            </a:r>
            <a:endParaRPr sz="1600" b="0" i="0" u="none" strike="noStrike" cap="none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300300" y="2732525"/>
            <a:ext cx="342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Кратко указываются основные конкуренты (не менее 5).</a:t>
            </a:r>
            <a:b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/>
            </a:r>
            <a:b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68" name="Google Shape;368;p20"/>
          <p:cNvSpPr/>
          <p:nvPr/>
        </p:nvSpPr>
        <p:spPr>
          <a:xfrm>
            <a:off x="5328925" y="1747600"/>
            <a:ext cx="63174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Укажите основные конкурентные преимущества.</a:t>
            </a:r>
            <a:b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/>
            </a:r>
            <a:b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/>
          <p:nvPr/>
        </p:nvSpPr>
        <p:spPr>
          <a:xfrm>
            <a:off x="0" y="0"/>
            <a:ext cx="4683900" cy="9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21"/>
          <p:cNvGrpSpPr/>
          <p:nvPr/>
        </p:nvGrpSpPr>
        <p:grpSpPr>
          <a:xfrm rot="5400000">
            <a:off x="11112573" y="150149"/>
            <a:ext cx="553723" cy="1197835"/>
            <a:chOff x="5936974" y="1934817"/>
            <a:chExt cx="796036" cy="1722017"/>
          </a:xfrm>
        </p:grpSpPr>
        <p:grpSp>
          <p:nvGrpSpPr>
            <p:cNvPr id="377" name="Google Shape;377;p21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78" name="Google Shape;378;p21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1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85" name="Google Shape;385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21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92" name="Google Shape;392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8" name="Google Shape;398;p21"/>
          <p:cNvSpPr txBox="1"/>
          <p:nvPr/>
        </p:nvSpPr>
        <p:spPr>
          <a:xfrm>
            <a:off x="5061175" y="472200"/>
            <a:ext cx="190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РЕСУРСЫ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432675" y="1527225"/>
            <a:ext cx="26772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Материально-технические ресурсы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401" name="Google Shape;401;p21"/>
          <p:cNvGrpSpPr/>
          <p:nvPr/>
        </p:nvGrpSpPr>
        <p:grpSpPr>
          <a:xfrm rot="5400000">
            <a:off x="550112" y="-140985"/>
            <a:ext cx="553723" cy="1197835"/>
            <a:chOff x="5936974" y="1934817"/>
            <a:chExt cx="796036" cy="1722017"/>
          </a:xfrm>
        </p:grpSpPr>
        <p:grpSp>
          <p:nvGrpSpPr>
            <p:cNvPr id="402" name="Google Shape;402;p21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403" name="Google Shape;403;p21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1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1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1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21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410" name="Google Shape;410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21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417" name="Google Shape;417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3" name="Google Shape;423;p21"/>
          <p:cNvSpPr/>
          <p:nvPr/>
        </p:nvSpPr>
        <p:spPr>
          <a:xfrm>
            <a:off x="4805100" y="1547325"/>
            <a:ext cx="2581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Финансовые ресурсы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8950425" y="1547313"/>
            <a:ext cx="2581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Человеческие ресурсы 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5" name="Google Shape;425;p21"/>
          <p:cNvSpPr/>
          <p:nvPr/>
        </p:nvSpPr>
        <p:spPr>
          <a:xfrm>
            <a:off x="385125" y="2330350"/>
            <a:ext cx="2772300" cy="4156800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4683925" y="2330350"/>
            <a:ext cx="2772300" cy="4217100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8855175" y="2330325"/>
            <a:ext cx="2772300" cy="4217100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480375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Что необходимо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?</a:t>
            </a:r>
            <a:endParaRPr lang="en-US" sz="13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Облачная </a:t>
            </a:r>
            <a:r>
              <a:rPr lang="ru-RU" sz="13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инфрастурктуры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Оборудование для пилотных клиник ( микрофоны, ноутбуки)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Разработческое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ПО </a:t>
            </a: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9" name="Google Shape;429;p21"/>
          <p:cNvSpPr/>
          <p:nvPr/>
        </p:nvSpPr>
        <p:spPr>
          <a:xfrm>
            <a:off x="4779175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Что 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необходимо?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Для МВП и разработки модели  – 1 млн </a:t>
            </a:r>
            <a:r>
              <a:rPr lang="ru-RU" sz="13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руб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Фронтэд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и </a:t>
            </a:r>
            <a:r>
              <a:rPr lang="ru-RU" sz="13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бэкэнд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– 300 000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Маркетинг и продажи – 300 000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- Безопасность и хранение – 300 00 </a:t>
            </a:r>
            <a:r>
              <a:rPr lang="ru-RU" sz="13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руб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Юридическое сопровождение – 200 000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8950425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Что необходимо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Команда разработчиков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Продуктолог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и отдел продукт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Отдел маркетинга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Отдел продаж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Продюсер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- </a:t>
            </a:r>
            <a:r>
              <a:rPr lang="ru-RU" sz="13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Проджект</a:t>
            </a:r>
            <a:r>
              <a:rPr lang="ru-RU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– менеджер </a:t>
            </a: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"/>
          <p:cNvSpPr/>
          <p:nvPr/>
        </p:nvSpPr>
        <p:spPr>
          <a:xfrm>
            <a:off x="-20703" y="3983089"/>
            <a:ext cx="12233400" cy="287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288" y="1146875"/>
            <a:ext cx="8291700" cy="3828000"/>
          </a:xfrm>
          <a:prstGeom prst="roundRect">
            <a:avLst>
              <a:gd name="adj" fmla="val 9705"/>
            </a:avLst>
          </a:prstGeom>
          <a:noFill/>
          <a:ln>
            <a:noFill/>
          </a:ln>
        </p:spPr>
      </p:pic>
      <p:sp>
        <p:nvSpPr>
          <p:cNvPr id="438" name="Google Shape;438;p22"/>
          <p:cNvSpPr/>
          <p:nvPr/>
        </p:nvSpPr>
        <p:spPr>
          <a:xfrm>
            <a:off x="6424419" y="4549617"/>
            <a:ext cx="3619500" cy="1569300"/>
          </a:xfrm>
          <a:prstGeom prst="roundRect">
            <a:avLst>
              <a:gd name="adj" fmla="val 11843"/>
            </a:avLst>
          </a:prstGeom>
          <a:solidFill>
            <a:schemeClr val="lt1"/>
          </a:solidFill>
          <a:ln>
            <a:noFill/>
          </a:ln>
          <a:effectLst>
            <a:outerShdw blurRad="1079500" dist="1143000" dir="2700000" sx="80000" sy="80000" algn="tl" rotWithShape="0">
              <a:schemeClr val="dk1">
                <a:alpha val="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2"/>
          <p:cNvSpPr/>
          <p:nvPr/>
        </p:nvSpPr>
        <p:spPr>
          <a:xfrm>
            <a:off x="2240279" y="4549617"/>
            <a:ext cx="3619500" cy="1569300"/>
          </a:xfrm>
          <a:prstGeom prst="roundRect">
            <a:avLst>
              <a:gd name="adj" fmla="val 11843"/>
            </a:avLst>
          </a:prstGeom>
          <a:solidFill>
            <a:schemeClr val="lt1"/>
          </a:solidFill>
          <a:ln>
            <a:noFill/>
          </a:ln>
          <a:effectLst>
            <a:outerShdw blurRad="1079500" dist="1143000" dir="2700000" sx="80000" sy="80000" algn="tl" rotWithShape="0">
              <a:schemeClr val="dk1">
                <a:alpha val="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2"/>
          <p:cNvSpPr txBox="1"/>
          <p:nvPr/>
        </p:nvSpPr>
        <p:spPr>
          <a:xfrm>
            <a:off x="3992244" y="397159"/>
            <a:ext cx="40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КОНТАКТЫ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3023568" y="4674934"/>
            <a:ext cx="2441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ФИО контактного 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лица : Лиана Мирзабалаева 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42" name="Google Shape;442;p22"/>
          <p:cNvGrpSpPr/>
          <p:nvPr/>
        </p:nvGrpSpPr>
        <p:grpSpPr>
          <a:xfrm>
            <a:off x="2666537" y="4675048"/>
            <a:ext cx="250518" cy="336510"/>
            <a:chOff x="5800725" y="3785989"/>
            <a:chExt cx="277644" cy="354594"/>
          </a:xfrm>
        </p:grpSpPr>
        <p:sp>
          <p:nvSpPr>
            <p:cNvPr id="443" name="Google Shape;443;p22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22"/>
          <p:cNvSpPr txBox="1"/>
          <p:nvPr/>
        </p:nvSpPr>
        <p:spPr>
          <a:xfrm>
            <a:off x="3023568" y="5160726"/>
            <a:ext cx="2441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Телефон 89034806003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1" name="Google Shape;451;p22"/>
          <p:cNvGrpSpPr/>
          <p:nvPr/>
        </p:nvGrpSpPr>
        <p:grpSpPr>
          <a:xfrm>
            <a:off x="2672539" y="5593515"/>
            <a:ext cx="291368" cy="330134"/>
            <a:chOff x="6896644" y="3216007"/>
            <a:chExt cx="322917" cy="347876"/>
          </a:xfrm>
        </p:grpSpPr>
        <p:sp>
          <p:nvSpPr>
            <p:cNvPr id="452" name="Google Shape;452;p22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22"/>
          <p:cNvSpPr/>
          <p:nvPr/>
        </p:nvSpPr>
        <p:spPr>
          <a:xfrm>
            <a:off x="2666743" y="5177640"/>
            <a:ext cx="291711" cy="304424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094B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2"/>
          <p:cNvSpPr txBox="1"/>
          <p:nvPr/>
        </p:nvSpPr>
        <p:spPr>
          <a:xfrm>
            <a:off x="3052232" y="5593357"/>
            <a:ext cx="2413036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Электронная 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почта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lianaevans</a:t>
            </a: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088@gmail.com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22"/>
          <p:cNvSpPr txBox="1"/>
          <p:nvPr/>
        </p:nvSpPr>
        <p:spPr>
          <a:xfrm>
            <a:off x="7200625" y="4674901"/>
            <a:ext cx="23778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Команда проекта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Лиана </a:t>
            </a:r>
            <a:r>
              <a:rPr lang="ru-RU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Мирзабалева</a:t>
            </a: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Виталий Ванеев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Айрус</a:t>
            </a: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Рохан</a:t>
            </a: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Дмитрий </a:t>
            </a:r>
            <a:r>
              <a:rPr lang="ru-RU" sz="1400" b="0" i="0" u="none" strike="noStrike" cap="none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Геенко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2" name="Google Shape;462;p22"/>
          <p:cNvCxnSpPr/>
          <p:nvPr/>
        </p:nvCxnSpPr>
        <p:spPr>
          <a:xfrm>
            <a:off x="4701543" y="921454"/>
            <a:ext cx="2787900" cy="0"/>
          </a:xfrm>
          <a:prstGeom prst="straightConnector1">
            <a:avLst/>
          </a:prstGeom>
          <a:noFill/>
          <a:ln w="9525" cap="flat" cmpd="sng">
            <a:solidFill>
              <a:srgbClr val="0460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3" name="Google Shape;463;p22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4" name="Google Shape;464;p22"/>
          <p:cNvGrpSpPr/>
          <p:nvPr/>
        </p:nvGrpSpPr>
        <p:grpSpPr>
          <a:xfrm>
            <a:off x="6767787" y="4675048"/>
            <a:ext cx="250518" cy="336510"/>
            <a:chOff x="5800725" y="3785989"/>
            <a:chExt cx="277644" cy="354594"/>
          </a:xfrm>
        </p:grpSpPr>
        <p:sp>
          <p:nvSpPr>
            <p:cNvPr id="465" name="Google Shape;465;p22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05" y="690803"/>
            <a:ext cx="10139919" cy="56848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5438" y="243282"/>
            <a:ext cx="703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КОМАНДА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226" y="1375794"/>
            <a:ext cx="418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ЛИАНА МИРЗАБАЛАЕВА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226" y="1820411"/>
            <a:ext cx="2592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Основатель проекта, архитектор </a:t>
            </a:r>
            <a:r>
              <a:rPr lang="en-US" dirty="0" err="1" smtClean="0"/>
              <a:t>Nexis</a:t>
            </a:r>
            <a:r>
              <a:rPr lang="en-US" dirty="0" smtClean="0"/>
              <a:t> AI, </a:t>
            </a:r>
            <a:r>
              <a:rPr lang="ru-RU" dirty="0" smtClean="0"/>
              <a:t>заместитель СЕО </a:t>
            </a:r>
            <a:r>
              <a:rPr lang="en-US" dirty="0" err="1" smtClean="0"/>
              <a:t>EastSide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18327" y="1375794"/>
            <a:ext cx="332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АЙРУС РОХАН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42826" y="1820411"/>
            <a:ext cx="2365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Основатель проекта, инновации и искусственный интеллект, продюсер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91369" y="1375793"/>
            <a:ext cx="286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ВИТАЛИЙ ВАНЕЕВ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91369" y="1820411"/>
            <a:ext cx="2155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Основатель проекта, </a:t>
            </a:r>
            <a:r>
              <a:rPr lang="en-US" dirty="0" err="1" smtClean="0"/>
              <a:t>EdTech</a:t>
            </a:r>
            <a:r>
              <a:rPr lang="ru-RU" dirty="0" smtClean="0"/>
              <a:t> </a:t>
            </a:r>
            <a:r>
              <a:rPr lang="ru-RU" dirty="0" err="1" smtClean="0"/>
              <a:t>фаундер</a:t>
            </a:r>
            <a:r>
              <a:rPr lang="ru-RU" dirty="0" smtClean="0"/>
              <a:t>, </a:t>
            </a:r>
            <a:r>
              <a:rPr lang="en-US" dirty="0" smtClean="0"/>
              <a:t> CEO </a:t>
            </a:r>
            <a:r>
              <a:rPr lang="en-US" dirty="0" err="1" smtClean="0"/>
              <a:t>Nexis</a:t>
            </a:r>
            <a:r>
              <a:rPr lang="en-US" dirty="0" smtClean="0"/>
              <a:t> AI, </a:t>
            </a:r>
            <a:r>
              <a:rPr lang="ru-RU" dirty="0" smtClean="0"/>
              <a:t>генеральный директор </a:t>
            </a:r>
            <a:r>
              <a:rPr lang="en-US" dirty="0" err="1" smtClean="0"/>
              <a:t>EastSide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7839" y="4177717"/>
            <a:ext cx="3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Геенко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- СТО и команда разработчиков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97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АКТУАЛЬНОСТЬ 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 rot="-5400000">
            <a:off x="10669697" y="38927"/>
            <a:ext cx="553723" cy="1197835"/>
            <a:chOff x="5936974" y="1934817"/>
            <a:chExt cx="796036" cy="1722017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62" name="Google Shape;62;p13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69" name="Google Shape;69;p13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76" name="Google Shape;76;p13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" name="Google Shape;82;p13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844125" y="1278300"/>
            <a:ext cx="2772600" cy="595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288725" y="1312475"/>
            <a:ext cx="188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90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Проблема</a:t>
            </a:r>
            <a:endParaRPr sz="110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9508926" y="4186932"/>
            <a:ext cx="1353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Данные 2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9508926" y="4486947"/>
            <a:ext cx="1353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83%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8799125" y="5891325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* Данные могут быть визуализированы с применением графиков, трендов, схем, диаграмм и других инструментов</a:t>
            </a:r>
            <a:endParaRPr sz="1200" i="0" u="none" strike="noStrike" cap="none">
              <a:solidFill>
                <a:schemeClr val="dk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5380" y="1518407"/>
            <a:ext cx="644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Чрезмерная бюрократическая нагрузка на врачей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47" y="2125297"/>
            <a:ext cx="5147247" cy="3377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822" y="2125297"/>
            <a:ext cx="4804158" cy="34296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АКТУАЛЬНОСТЬ 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 rot="-5400000">
            <a:off x="10669697" y="38927"/>
            <a:ext cx="553723" cy="1197835"/>
            <a:chOff x="5936974" y="1934817"/>
            <a:chExt cx="796036" cy="1722017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62" name="Google Shape;62;p13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69" name="Google Shape;69;p13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76" name="Google Shape;76;p13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" name="Google Shape;82;p13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844125" y="1278300"/>
            <a:ext cx="2772600" cy="595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288725" y="1312475"/>
            <a:ext cx="188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90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Проблема</a:t>
            </a:r>
            <a:endParaRPr sz="110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9508926" y="4186932"/>
            <a:ext cx="1353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Данные 2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9508926" y="4486947"/>
            <a:ext cx="1353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83%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8799125" y="5891325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* Данные могут быть визуализированы с применением графиков, трендов, схем, диаграмм и других инструментов</a:t>
            </a:r>
            <a:endParaRPr sz="1200" i="0" u="none" strike="noStrike" cap="none">
              <a:solidFill>
                <a:schemeClr val="dk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5380" y="1518407"/>
            <a:ext cx="644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Чрезмерная бюрократическая нагрузка на врачей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0752" y="198632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данным исследования «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Burden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Documentation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Healthcare</a:t>
            </a:r>
            <a:r>
              <a:rPr lang="ru-RU" dirty="0"/>
              <a:t>» (JAMA, 2023):</a:t>
            </a:r>
          </a:p>
          <a:p>
            <a:endParaRPr lang="ru-RU" dirty="0"/>
          </a:p>
          <a:p>
            <a:r>
              <a:rPr lang="ru-RU" dirty="0"/>
              <a:t>врачи тратят до 60–70% рабочего времени на оформление документов: истории болезни, направления, выписки, отчёты.</a:t>
            </a:r>
          </a:p>
          <a:p>
            <a:endParaRPr lang="ru-RU" dirty="0"/>
          </a:p>
          <a:p>
            <a:r>
              <a:rPr lang="ru-RU" dirty="0"/>
              <a:t>более 42% врачей указывают, что бюрократия — основная причина эмоционального выгорания (</a:t>
            </a:r>
            <a:r>
              <a:rPr lang="ru-RU" dirty="0" err="1"/>
              <a:t>Medscape</a:t>
            </a:r>
            <a:r>
              <a:rPr lang="ru-RU" dirty="0"/>
              <a:t>, 2023).</a:t>
            </a:r>
          </a:p>
          <a:p>
            <a:endParaRPr lang="ru-RU" dirty="0"/>
          </a:p>
          <a:p>
            <a:r>
              <a:rPr lang="ru-RU" dirty="0"/>
              <a:t>в России и СНГ ситуация усугубляется неавтоматизированными МИС и ручным вводом данных, особенно в государственных клиниках.</a:t>
            </a:r>
          </a:p>
          <a:p>
            <a:endParaRPr lang="ru-RU" dirty="0"/>
          </a:p>
          <a:p>
            <a:r>
              <a:rPr lang="ru-RU" dirty="0"/>
              <a:t>Также по данным Минздрава РФ (на основании проекта "Бережливая поликлиника", 2022):</a:t>
            </a:r>
          </a:p>
          <a:p>
            <a:endParaRPr lang="ru-RU" dirty="0"/>
          </a:p>
          <a:p>
            <a:r>
              <a:rPr lang="ru-RU" dirty="0"/>
              <a:t>оформление медицинской карты одного пациента вручную занимает до 20–25 минут;</a:t>
            </a:r>
          </a:p>
          <a:p>
            <a:endParaRPr lang="ru-RU" dirty="0"/>
          </a:p>
          <a:p>
            <a:r>
              <a:rPr lang="ru-RU" dirty="0"/>
              <a:t>суммарное «документальное» время может доходить до 4 часов в день.</a:t>
            </a:r>
          </a:p>
        </p:txBody>
      </p:sp>
    </p:spTree>
    <p:extLst>
      <p:ext uri="{BB962C8B-B14F-4D97-AF65-F5344CB8AC3E}">
        <p14:creationId xmlns:p14="http://schemas.microsoft.com/office/powerpoint/2010/main" val="260244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АКТУАЛЬНОСТЬ 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99" name="Google Shape;99;p14"/>
          <p:cNvGrpSpPr/>
          <p:nvPr/>
        </p:nvGrpSpPr>
        <p:grpSpPr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00" name="Google Shape;100;p14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01" name="Google Shape;101;p14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4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4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07;p14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14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15" name="Google Shape;115;p14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1" name="Google Shape;121;p14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844125" y="1278300"/>
            <a:ext cx="3267300" cy="595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1288725" y="1312475"/>
            <a:ext cx="232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90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Актуальность</a:t>
            </a:r>
            <a:endParaRPr sz="110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505" y="2287318"/>
            <a:ext cx="85651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Для кого представляет угрозу</a:t>
            </a:r>
            <a:r>
              <a:rPr lang="ru-RU" sz="1600" b="1" dirty="0" smtClean="0"/>
              <a:t>?</a:t>
            </a:r>
          </a:p>
          <a:p>
            <a:endParaRPr lang="ru-RU" sz="1600" b="1" dirty="0"/>
          </a:p>
          <a:p>
            <a:r>
              <a:rPr lang="ru-RU" b="1" dirty="0"/>
              <a:t>Для врачей</a:t>
            </a:r>
            <a:r>
              <a:rPr lang="ru-RU" dirty="0"/>
              <a:t>: эмоциональное и профессиональное выгорание, рост ошибок, потеря мотивации, уход из профессии.</a:t>
            </a:r>
          </a:p>
          <a:p>
            <a:endParaRPr lang="ru-RU" dirty="0"/>
          </a:p>
          <a:p>
            <a:r>
              <a:rPr lang="ru-RU" b="1" dirty="0"/>
              <a:t>Для пациентов</a:t>
            </a:r>
            <a:r>
              <a:rPr lang="ru-RU" dirty="0"/>
              <a:t>: снижение доступности и качества медицинской помощи, формальный подход, нехватка времени на живой контакт.</a:t>
            </a:r>
          </a:p>
          <a:p>
            <a:endParaRPr lang="ru-RU" dirty="0"/>
          </a:p>
          <a:p>
            <a:r>
              <a:rPr lang="ru-RU" b="1" dirty="0"/>
              <a:t>Для медицинских учреждений: </a:t>
            </a:r>
            <a:r>
              <a:rPr lang="ru-RU" dirty="0"/>
              <a:t>снижение эффективности, отток кадров, риск штрафов за ошибки в отчётности, рост операционных затрат.</a:t>
            </a:r>
          </a:p>
          <a:p>
            <a:endParaRPr lang="ru-RU" dirty="0"/>
          </a:p>
          <a:p>
            <a:r>
              <a:rPr lang="ru-RU" b="1" dirty="0"/>
              <a:t>Для государства и страховых систем</a:t>
            </a:r>
            <a:r>
              <a:rPr lang="ru-RU" dirty="0"/>
              <a:t>: неэффективное распределение ресурсов, рост затрат на нецелевую деятельность медработников.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АКТУАЛЬНОСТЬ 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99" name="Google Shape;99;p14"/>
          <p:cNvGrpSpPr/>
          <p:nvPr/>
        </p:nvGrpSpPr>
        <p:grpSpPr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00" name="Google Shape;100;p14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01" name="Google Shape;101;p14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4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4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07;p14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14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15" name="Google Shape;115;p14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1" name="Google Shape;121;p14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844125" y="1278300"/>
            <a:ext cx="3267300" cy="595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1288725" y="1312475"/>
            <a:ext cx="232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90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Актуальность</a:t>
            </a:r>
            <a:endParaRPr sz="110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505" y="2287318"/>
            <a:ext cx="85651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Какие последствия, если проблему не решать?</a:t>
            </a:r>
          </a:p>
          <a:p>
            <a:r>
              <a:rPr lang="ru-RU" dirty="0"/>
              <a:t>Увеличение кадрового дефицита (по данным ВОЗ, к 2030 году в мире может не хватать до 10 млн медработников).</a:t>
            </a:r>
          </a:p>
          <a:p>
            <a:endParaRPr lang="ru-RU" dirty="0"/>
          </a:p>
          <a:p>
            <a:r>
              <a:rPr lang="ru-RU" dirty="0"/>
              <a:t>Рост числа судебных разбирательств из-за медицинских ошибок и некачественного документооборота.</a:t>
            </a:r>
          </a:p>
          <a:p>
            <a:endParaRPr lang="ru-RU" dirty="0"/>
          </a:p>
          <a:p>
            <a:r>
              <a:rPr lang="ru-RU" dirty="0"/>
              <a:t>Замедление цифровизации медицины и провал ключевых стратегических задач (в </a:t>
            </a:r>
            <a:r>
              <a:rPr lang="ru-RU" dirty="0" err="1"/>
              <a:t>т.ч</a:t>
            </a:r>
            <a:r>
              <a:rPr lang="ru-RU" dirty="0"/>
              <a:t>. в рамках национальных проектов).</a:t>
            </a:r>
          </a:p>
          <a:p>
            <a:endParaRPr lang="ru-RU" dirty="0"/>
          </a:p>
          <a:p>
            <a:r>
              <a:rPr lang="ru-RU" dirty="0"/>
              <a:t>Рост недовольства и снижение доверия пациентов к системе здравоохранения.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112726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42" y="998290"/>
            <a:ext cx="8473107" cy="54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ЦЕЛЕВАЯ АУДИТОРИЯ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844125" y="1913750"/>
            <a:ext cx="107013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9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Частные клиники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9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Сетевые клиники и медицинские центры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9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Поликлиники </a:t>
            </a: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35" name="Google Shape;135;p15"/>
          <p:cNvGrpSpPr/>
          <p:nvPr/>
        </p:nvGrpSpPr>
        <p:grpSpPr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36" name="Google Shape;136;p15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37" name="Google Shape;137;p15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15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44" name="Google Shape;144;p15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15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51" name="Google Shape;151;p15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" name="Google Shape;157;p15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844125" y="1231650"/>
            <a:ext cx="23883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1039275" y="1231650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50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Описание ЦА</a:t>
            </a:r>
            <a:endParaRPr sz="70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844125" y="3798392"/>
            <a:ext cx="10777500" cy="85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chemeClr val="dk1"/>
                </a:solidFill>
                <a:latin typeface="Alegreya Sans"/>
                <a:ea typeface="Alegreya Sans Light"/>
                <a:cs typeface="Alegreya Sans Light"/>
                <a:sym typeface="Alegreya Sans"/>
              </a:rPr>
              <a:t>SUKI AI – USA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chemeClr val="dk1"/>
                </a:solidFill>
                <a:latin typeface="Alegreya Sans"/>
                <a:ea typeface="Alegreya Sans Light"/>
                <a:cs typeface="Alegreya Sans Light"/>
                <a:sym typeface="Alegreya Sans"/>
              </a:rPr>
              <a:t>NABLA COPILOT – France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 smtClean="0">
                <a:solidFill>
                  <a:schemeClr val="dk1"/>
                </a:solidFill>
                <a:latin typeface="Alegreya Sans"/>
                <a:ea typeface="Alegreya Sans Light"/>
                <a:cs typeface="Alegreya Sans Light"/>
                <a:sym typeface="Alegreya Sans"/>
              </a:rPr>
              <a:t>DeepScribe</a:t>
            </a:r>
            <a:r>
              <a:rPr lang="en-US" sz="1700" dirty="0" smtClean="0">
                <a:solidFill>
                  <a:schemeClr val="dk1"/>
                </a:solidFill>
                <a:latin typeface="Alegreya Sans"/>
                <a:ea typeface="Alegreya Sans Light"/>
                <a:cs typeface="Alegreya Sans Light"/>
                <a:sym typeface="Alegreya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920325" y="3128875"/>
            <a:ext cx="19980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844125" y="3114538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500" dirty="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Аналоги</a:t>
            </a:r>
            <a:endParaRPr sz="700" i="0" u="none" strike="noStrike" cap="none" dirty="0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/>
          <p:nvPr/>
        </p:nvSpPr>
        <p:spPr>
          <a:xfrm>
            <a:off x="8063553" y="8250"/>
            <a:ext cx="4128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СВЕДЕНИЯ О </a:t>
            </a: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ПРОЕКТЕ/ИНИЦИАТИВЕ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428250" y="969175"/>
            <a:ext cx="16785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527774" y="1027675"/>
            <a:ext cx="152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i="0" u="none" strike="noStrike" cap="none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Краткое описание 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285612" y="2473225"/>
            <a:ext cx="3114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dirty="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Характеристика инициативы/проекта</a:t>
            </a:r>
            <a:endParaRPr i="0" u="none" strike="noStrike" cap="none" dirty="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76" name="Google Shape;176;p16"/>
          <p:cNvGrpSpPr/>
          <p:nvPr/>
        </p:nvGrpSpPr>
        <p:grpSpPr>
          <a:xfrm rot="5400000">
            <a:off x="11000087" y="5729365"/>
            <a:ext cx="553723" cy="1197835"/>
            <a:chOff x="5936974" y="1934817"/>
            <a:chExt cx="796036" cy="1722017"/>
          </a:xfrm>
        </p:grpSpPr>
        <p:grpSp>
          <p:nvGrpSpPr>
            <p:cNvPr id="177" name="Google Shape;177;p16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78" name="Google Shape;178;p16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6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85" name="Google Shape;185;p16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6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6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92" name="Google Shape;192;p16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6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31725" y="678248"/>
            <a:ext cx="2926500" cy="2926500"/>
          </a:xfrm>
          <a:prstGeom prst="roundRect">
            <a:avLst>
              <a:gd name="adj" fmla="val 3227"/>
            </a:avLst>
          </a:prstGeom>
          <a:noFill/>
          <a:ln>
            <a:noFill/>
          </a:ln>
        </p:spPr>
      </p:pic>
      <p:sp>
        <p:nvSpPr>
          <p:cNvPr id="199" name="Google Shape;199;p16"/>
          <p:cNvSpPr txBox="1"/>
          <p:nvPr/>
        </p:nvSpPr>
        <p:spPr>
          <a:xfrm>
            <a:off x="196885" y="3321600"/>
            <a:ext cx="6999000" cy="317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30000"/>
              </a:lnSpc>
              <a:buSzPts val="1200"/>
            </a:pPr>
            <a:r>
              <a:rPr lang="ru-RU" b="1" dirty="0"/>
              <a:t>Проект направлен на создание единой AI-экосистемы, которая избавляет медицинский персонал от рутинной бумажной и цифровой работы, фиксируя аудио консультаций, обрабатывая их с помощью ASR и NLP технологий и в автоматическом режиме формируя клинические записи, планы лечения и сопутствующую документацию. CRM-модуль служит для управления </a:t>
            </a:r>
            <a:r>
              <a:rPr lang="ru-RU" b="1" dirty="0" err="1"/>
              <a:t>пациентским</a:t>
            </a:r>
            <a:r>
              <a:rPr lang="ru-RU" b="1" dirty="0"/>
              <a:t> потоком, расписанием и коммуникациями. Интеграции с ЭМК и платёжными системами позволяют встраиваться в действующие бизнес-процессы без лишней нагрузки. Основной пользователь — врач, который, не отвлекаясь от пациента, получает автоматически оформленную медицинскую документацию, а также доступ к инструментам управления клинической и административной практикой</a:t>
            </a:r>
            <a:r>
              <a:rPr lang="ru-RU" sz="1200" b="1" dirty="0"/>
              <a:t>.</a:t>
            </a:r>
            <a:endParaRPr sz="1200" b="1" i="0" u="none" strike="noStrike" cap="none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428250" y="1542325"/>
            <a:ext cx="71235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8808663" y="3921875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chemeClr val="lt1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* </a:t>
            </a:r>
            <a:r>
              <a:rPr lang="ru-RU" sz="1200">
                <a:solidFill>
                  <a:schemeClr val="lt1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Здесь может быть фото предмета Вашего инициативы/проекта</a:t>
            </a:r>
            <a:endParaRPr sz="1200" i="0" u="none" strike="noStrike" cap="none">
              <a:solidFill>
                <a:schemeClr val="lt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8" y="1542325"/>
            <a:ext cx="5937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интегрированная AI-CRM-платформа для медицинских организаций и пациентов с функцией виртуального </a:t>
            </a:r>
            <a:r>
              <a:rPr lang="ru-RU" dirty="0" err="1"/>
              <a:t>скрайба</a:t>
            </a:r>
            <a:r>
              <a:rPr lang="ru-RU" dirty="0"/>
              <a:t> и автоматической генерацией медицинской документации.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/>
          <p:nvPr/>
        </p:nvSpPr>
        <p:spPr>
          <a:xfrm>
            <a:off x="10537202" y="8250"/>
            <a:ext cx="16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ЦЕЛИ И ЗАДАЧИ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428250" y="969175"/>
            <a:ext cx="882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540300" y="1027675"/>
            <a:ext cx="658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Цель</a:t>
            </a:r>
            <a:r>
              <a:rPr lang="ru-RU" i="0" u="none" strike="noStrike" cap="none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52" name="Google Shape;252;p18"/>
          <p:cNvGrpSpPr/>
          <p:nvPr/>
        </p:nvGrpSpPr>
        <p:grpSpPr>
          <a:xfrm rot="5400000">
            <a:off x="11087737" y="5743590"/>
            <a:ext cx="553723" cy="1197835"/>
            <a:chOff x="5936974" y="1934817"/>
            <a:chExt cx="796036" cy="1722017"/>
          </a:xfrm>
        </p:grpSpPr>
        <p:grpSp>
          <p:nvGrpSpPr>
            <p:cNvPr id="253" name="Google Shape;253;p18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54" name="Google Shape;254;p18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8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61" name="Google Shape;261;p18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8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268" name="Google Shape;268;p18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5" name="Google Shape;275;p18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302004" y="1895911"/>
            <a:ext cx="9355382" cy="38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 </a:t>
            </a:r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(</a:t>
            </a:r>
            <a:r>
              <a:rPr lang="ru-RU" b="1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Specific</a:t>
            </a:r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) — Конкретность:</a:t>
            </a: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Автоматизировать рутинный документооборот врачей с помощью AI-системы, которая формирует медицинские записи, справки и отчёты в соответствии с клиническими протоколами и стандартами.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 (</a:t>
            </a:r>
            <a:r>
              <a:rPr lang="ru-RU" b="1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Measurable</a:t>
            </a:r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) — Измеримость:</a:t>
            </a: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Сократить время на оформление документации минимум на 40% и повысить точность ведения записей до 95% на выборке пользователей в течение первых 6 месяцев эксплуатации.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(</a:t>
            </a:r>
            <a:r>
              <a:rPr lang="ru-RU" b="1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Achievable</a:t>
            </a:r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) — Достижимость:</a:t>
            </a: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Цель достижима за счёт использования существующих NLP-моделей, открытых стандартов ЕМИАС/МИС, а также наличия доступных кейсов аналогичных решений (</a:t>
            </a:r>
            <a:r>
              <a:rPr lang="ru-RU" b="1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Suki</a:t>
            </a:r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AI, </a:t>
            </a:r>
            <a:r>
              <a:rPr lang="ru-RU" b="1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Nabla</a:t>
            </a:r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).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 (</a:t>
            </a:r>
            <a:r>
              <a:rPr lang="ru-RU" b="1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Relevant</a:t>
            </a:r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) — Актуальность:</a:t>
            </a: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Решает критическую проблему выгорания врачей и низкой эффективности здравоохранения, повышает качество медицинской помощи и операционную эффективность ЛПУ.</a:t>
            </a:r>
          </a:p>
          <a:p>
            <a:pPr lvl="0"/>
            <a:endParaRPr lang="ru-RU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T (</a:t>
            </a:r>
            <a:r>
              <a:rPr lang="ru-RU" b="1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Time-bound</a:t>
            </a:r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) — Ограниченность во времени:</a:t>
            </a:r>
          </a:p>
          <a:p>
            <a:pPr lvl="0"/>
            <a:r>
              <a:rPr lang="ru-RU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Запустить MVP с работающим AI-ассистентом и интеграцией в 2 пилотных клиниках до декабря 2025 года..</a:t>
            </a:r>
            <a:endParaRPr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лгГМУ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8877"/>
      </a:accent1>
      <a:accent2>
        <a:srgbClr val="056256"/>
      </a:accent2>
      <a:accent3>
        <a:srgbClr val="E5C78C"/>
      </a:accent3>
      <a:accent4>
        <a:srgbClr val="FFF6E9"/>
      </a:accent4>
      <a:accent5>
        <a:srgbClr val="CC0000"/>
      </a:accent5>
      <a:accent6>
        <a:srgbClr val="F4CCCC"/>
      </a:accent6>
      <a:hlink>
        <a:srgbClr val="07887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969</Words>
  <Application>Microsoft Office PowerPoint</Application>
  <PresentationFormat>Широкоэкранный</PresentationFormat>
  <Paragraphs>196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Calibri</vt:lpstr>
      <vt:lpstr>Playfair Display SemiBold</vt:lpstr>
      <vt:lpstr>Alegreya Sans Medium</vt:lpstr>
      <vt:lpstr>Playfair Display</vt:lpstr>
      <vt:lpstr>Arial</vt:lpstr>
      <vt:lpstr>Alegreya Sans</vt:lpstr>
      <vt:lpstr>Alegreya Sans Light</vt:lpstr>
      <vt:lpstr>Open Sans</vt:lpstr>
      <vt:lpstr>ВолгГМУ</vt:lpstr>
      <vt:lpstr>DOCFLOW AI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инициативы/проекта/разработки</dc:title>
  <dc:creator>user</dc:creator>
  <cp:lastModifiedBy>user</cp:lastModifiedBy>
  <cp:revision>12</cp:revision>
  <dcterms:modified xsi:type="dcterms:W3CDTF">2025-05-19T16:21:11Z</dcterms:modified>
</cp:coreProperties>
</file>