
<file path=[Content_Types].xml><?xml version="1.0" encoding="utf-8"?>
<Types xmlns="http://schemas.openxmlformats.org/package/2006/content-types">
  <Default Extension="wmf" ContentType="image/x-wmf"/>
  <Default Extension="png" ContentType="image/png"/>
  <Default Extension="jpg" ContentType="image/jpeg"/>
  <Default Extension="jpeg" ContentType="image/jpeg"/>
  <Default Extension="xml" ContentType="application/xml"/>
  <Default Extension="rels" ContentType="application/vnd.openxmlformats-package.relationships+xml"/>
  <Default Extension="bin" ContentType="application/vnd.openxmlformats-officedocument.oleObject"/>
  <Override PartName="/ppt/slides/slide13.xml" ContentType="application/vnd.openxmlformats-officedocument.presentationml.slide+xml"/>
  <Override PartName="/ppt/slides/slide11.xml" ContentType="application/vnd.openxmlformats-officedocument.presentationml.slide+xml"/>
  <Override PartName="/ppt/slides/slide10.xml" ContentType="application/vnd.openxmlformats-officedocument.presentationml.slide+xml"/>
  <Override PartName="/ppt/slides/slide9.xml" ContentType="application/vnd.openxmlformats-officedocument.presentationml.slide+xml"/>
  <Override PartName="/ppt/slides/slide8.xml" ContentType="application/vnd.openxmlformats-officedocument.presentationml.slide+xml"/>
  <Override PartName="/ppt/slides/slide6.xml" ContentType="application/vnd.openxmlformats-officedocument.presentationml.slide+xml"/>
  <Override PartName="/ppt/slides/slide12.xml" ContentType="application/vnd.openxmlformats-officedocument.presentationml.slide+xml"/>
  <Override PartName="/ppt/slides/slide3.xml" ContentType="application/vnd.openxmlformats-officedocument.presentationml.slide+xml"/>
  <Override PartName="/ppt/slideLayouts/slideLayout17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s/slide7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s/slide1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11.xml" ContentType="application/vnd.openxmlformats-officedocument.presentationml.slideLayout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s/slide2.xml" ContentType="application/vnd.openxmlformats-officedocument.presentationml.slide+xml"/>
  <Override PartName="/ppt/viewProps.xml" ContentType="application/vnd.openxmlformats-officedocument.presentationml.viewProps+xml"/>
  <Override PartName="/ppt/slideLayouts/slideLayout6.xml" ContentType="application/vnd.openxmlformats-officedocument.presentationml.slideLayout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entation.xml" ContentType="application/vnd.openxmlformats-officedocument.presentationml.presentation.main+xml"/>
</Types>
</file>

<file path=_rels/.rels><?xml version="1.0" encoding="UTF-8" standalone="yes"?><Relationships xmlns="http://schemas.openxmlformats.org/package/2006/relationships"><Relationship Id="rId3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aveSubsetFonts="1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</p:sldIdLst>
  <p:sldSz cx="12192000" cy="6858000"/>
  <p:notesSz cx="12192000" cy="6858000"/>
  <p:defaultTextStyle>
    <a:defPPr>
      <a:defRPr lang="ru-RU"/>
    </a:defPPr>
    <a:lvl1pPr marL="0" algn="l" defTabSz="914400">
      <a:defRPr sz="18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>
      <a:defRPr sz="18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>
      <a:defRPr sz="18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>
      <a:defRPr sz="18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>
      <a:defRPr sz="18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>
      <a:defRPr sz="18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>
      <a:defRPr sz="18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>
      <a:defRPr sz="18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>
      <a:defRPr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 varScale="1">
        <p:scale>
          <a:sx n="109" d="100"/>
          <a:sy n="109" d="100"/>
        </p:scale>
        <p:origin x="636" y="108"/>
      </p:cViewPr>
      <p:guideLst>
        <p:guide pos="3840"/>
        <p:guide pos="2160" orient="horz"/>
      </p:guideLst>
    </p:cSldViewPr>
  </p:slideViewPr>
  <p:gridSpacing cx="72008" cy="72008"/>
</p:viewPr>
</file>

<file path=ppt/_rels/presentation.xml.rels><?xml version="1.0" encoding="UTF-8" standalone="yes"?>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presProps" Target="presProps.xml" /><Relationship Id="rId17" Type="http://schemas.openxmlformats.org/officeDocument/2006/relationships/tableStyles" Target="tableStyles.xml" /><Relationship Id="rId18" Type="http://schemas.openxmlformats.org/officeDocument/2006/relationships/viewProps" Target="viewProps.xml" /></Relationships>
</file>

<file path=ppt/slideLayouts/_rels/slideLayout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Relationship Id="rId3" Type="http://schemas.openxmlformats.org/officeDocument/2006/relationships/image" Target="../media/image6.png"/></Relationships>
</file>

<file path=ppt/slideLayouts/_rels/slideLayout10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0" type="title" userDrawn="1">
  <p:cSld name="Титульный слайд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 bwMode="auto">
          <a:xfrm>
            <a:off x="-16934" y="0"/>
            <a:ext cx="12231160" cy="6856214"/>
            <a:chOff x="-16934" y="0"/>
            <a:chExt cx="12231160" cy="6856214"/>
          </a:xfrm>
        </p:grpSpPr>
        <p:pic>
          <p:nvPicPr>
            <p:cNvPr id="16" name="Picture 15" descr="HD-PanelTitleR1.png"/>
            <p:cNvPicPr>
              <a:picLocks noChangeAspect="1"/>
            </p:cNvPicPr>
            <p:nvPr/>
          </p:nvPicPr>
          <p:blipFill>
            <a:blip r:embed="rId2"/>
            <a:stretch/>
          </p:blipFill>
          <p:spPr bwMode="auto">
            <a:xfrm>
              <a:off x="0" y="0"/>
              <a:ext cx="12188825" cy="6856214"/>
            </a:xfrm>
            <a:prstGeom prst="rect">
              <a:avLst/>
            </a:prstGeom>
          </p:spPr>
        </p:pic>
        <p:sp>
          <p:nvSpPr>
            <p:cNvPr id="26" name="Rectangle 25"/>
            <p:cNvSpPr/>
            <p:nvPr/>
          </p:nvSpPr>
          <p:spPr bwMode="auto">
            <a:xfrm>
              <a:off x="2328332" y="1540931"/>
              <a:ext cx="7543802" cy="3835401"/>
            </a:xfrm>
            <a:prstGeom prst="rect">
              <a:avLst/>
            </a:prstGeom>
            <a:noFill/>
            <a:ln w="15875">
              <a:miter lim="800000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pic>
          <p:nvPicPr>
            <p:cNvPr id="17" name="Picture 16" descr="HDRibbonTitle-UniformTrim.png"/>
            <p:cNvPicPr>
              <a:picLocks noChangeAspect="1"/>
            </p:cNvPicPr>
            <p:nvPr/>
          </p:nvPicPr>
          <p:blipFill>
            <a:blip r:embed="rId3"/>
            <a:stretch/>
          </p:blipFill>
          <p:spPr bwMode="auto">
            <a:xfrm>
              <a:off x="-16934" y="3147609"/>
              <a:ext cx="2478024" cy="612648"/>
            </a:xfrm>
            <a:prstGeom prst="rect">
              <a:avLst/>
            </a:prstGeom>
          </p:spPr>
        </p:pic>
        <p:pic>
          <p:nvPicPr>
            <p:cNvPr id="20" name="Picture 19" descr="HDRibbonTitle-UniformTrim.png"/>
            <p:cNvPicPr>
              <a:picLocks noChangeAspect="1"/>
            </p:cNvPicPr>
            <p:nvPr/>
          </p:nvPicPr>
          <p:blipFill>
            <a:blip r:embed="rId3"/>
            <a:stretch/>
          </p:blipFill>
          <p:spPr bwMode="auto">
            <a:xfrm>
              <a:off x="9736202" y="3147609"/>
              <a:ext cx="2478024" cy="612648"/>
            </a:xfrm>
            <a:prstGeom prst="rect">
              <a:avLst/>
            </a:prstGeom>
          </p:spPr>
        </p:pic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 bwMode="auto">
          <a:xfrm>
            <a:off x="2692398" y="1871131"/>
            <a:ext cx="6815669" cy="1515533"/>
          </a:xfrm>
        </p:spPr>
        <p:txBody>
          <a:bodyPr anchor="b">
            <a:noAutofit/>
          </a:bodyPr>
          <a:lstStyle>
            <a:lvl1pPr algn="ctr">
              <a:defRPr sz="5400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auto">
          <a:xfrm>
            <a:off x="2692398" y="3657597"/>
            <a:ext cx="6815669" cy="1320802"/>
          </a:xfrm>
        </p:spPr>
        <p:txBody>
          <a:bodyPr anchor="t">
            <a:normAutofit/>
          </a:bodyPr>
          <a:lstStyle>
            <a:lvl1pPr marL="0" indent="0" algn="ctr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>
              <a:defRPr/>
            </a:pPr>
            <a:r>
              <a:rPr lang="ru-RU"/>
              <a:t>Образец подзаголовка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>
            <a:off x="7983232" y="5037663"/>
            <a:ext cx="897467" cy="279400"/>
          </a:xfrm>
        </p:spPr>
        <p:txBody>
          <a:bodyPr/>
          <a:lstStyle/>
          <a:p>
            <a:pPr>
              <a:defRPr/>
            </a:pPr>
            <a:fld id="{4FD1C81B-F9D7-4093-A821-6D8185C9A35D}" type="datetimeFigureOut">
              <a:rPr lang="ru-RU"/>
              <a:t/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>
            <a:off x="2692397" y="5037663"/>
            <a:ext cx="5214635" cy="279400"/>
          </a:xfrm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8956900" y="5037663"/>
            <a:ext cx="551167" cy="279400"/>
          </a:xfrm>
        </p:spPr>
        <p:txBody>
          <a:bodyPr/>
          <a:lstStyle/>
          <a:p>
            <a:pPr>
              <a:defRPr/>
            </a:pPr>
            <a:fld id="{972B4074-547E-494A-9107-72395915BA65}" type="slidenum">
              <a:rPr lang="ru-RU"/>
              <a:t/>
            </a:fld>
            <a:endParaRPr lang="ru-RU"/>
          </a:p>
        </p:txBody>
      </p:sp>
      <p:cxnSp>
        <p:nvCxnSpPr>
          <p:cNvPr id="15" name="Straight Connector 14"/>
          <p:cNvCxnSpPr>
            <a:cxnSpLocks/>
          </p:cNvCxnSpPr>
          <p:nvPr/>
        </p:nvCxnSpPr>
        <p:spPr bwMode="auto">
          <a:xfrm>
            <a:off x="2692399" y="3522130"/>
            <a:ext cx="6815668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userDrawn="1">
  <p:cSld name="Панорамная фотография с подписью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>
          <a:xfrm>
            <a:off x="1295401" y="4815415"/>
            <a:ext cx="9609666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Picture Placeholder 2"/>
          <p:cNvSpPr>
            <a:spLocks noChangeAspect="1" noGrp="1"/>
          </p:cNvSpPr>
          <p:nvPr>
            <p:ph type="pic" idx="1"/>
          </p:nvPr>
        </p:nvSpPr>
        <p:spPr bwMode="auto">
          <a:xfrm>
            <a:off x="1041427" y="1041399"/>
            <a:ext cx="10105972" cy="3335869"/>
          </a:xfrm>
          <a:prstGeom prst="roundRect">
            <a:avLst>
              <a:gd name="adj" fmla="val 0"/>
            </a:avLst>
          </a:prstGeom>
          <a:ln w="57150" cmpd="thickThin">
            <a:solidFill>
              <a:schemeClr val="tx1">
                <a:lumMod val="50000"/>
                <a:lumOff val="50000"/>
              </a:schemeClr>
            </a:solidFill>
            <a:miter lim="800000"/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>
              <a:defRPr/>
            </a:pPr>
            <a:r>
              <a:rPr lang="ru-RU"/>
              <a:t>Вставка рисунка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auto">
          <a:xfrm>
            <a:off x="1295401" y="5382153"/>
            <a:ext cx="9609666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4FD1C81B-F9D7-4093-A821-6D8185C9A35D}" type="datetimeFigureOut">
              <a:rPr lang="ru-RU"/>
              <a:t/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972B4074-547E-494A-9107-72395915BA65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userDrawn="1">
  <p:cSld name="Заголовок и подпись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>
          <a:xfrm>
            <a:off x="1303868" y="982132"/>
            <a:ext cx="9592732" cy="2954868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303868" y="4343399"/>
            <a:ext cx="9592732" cy="1532467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4FD1C81B-F9D7-4093-A821-6D8185C9A35D}" type="datetimeFigureOut">
              <a:rPr lang="ru-RU"/>
              <a:t/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972B4074-547E-494A-9107-72395915BA65}" type="slidenum">
              <a:rPr lang="ru-RU"/>
              <a:t/>
            </a:fld>
            <a:endParaRPr lang="ru-RU"/>
          </a:p>
        </p:txBody>
      </p:sp>
      <p:cxnSp>
        <p:nvCxnSpPr>
          <p:cNvPr id="15" name="Straight Connector 14"/>
          <p:cNvCxnSpPr>
            <a:cxnSpLocks/>
          </p:cNvCxnSpPr>
          <p:nvPr/>
        </p:nvCxnSpPr>
        <p:spPr bwMode="auto">
          <a:xfrm>
            <a:off x="1396169" y="4140199"/>
            <a:ext cx="940729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userDrawn="1">
  <p:cSld name="Цитата с подписью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>
          <a:xfrm>
            <a:off x="1446213" y="982132"/>
            <a:ext cx="9296398" cy="2370668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 bwMode="auto">
          <a:xfrm>
            <a:off x="1674812" y="3352800"/>
            <a:ext cx="8839202" cy="584200"/>
          </a:xfrm>
        </p:spPr>
        <p:txBody>
          <a:bodyPr anchor="ctr">
            <a:normAutofit/>
          </a:bodyPr>
          <a:lstStyle>
            <a:lvl1pPr marL="0" indent="0" algn="r">
              <a:buFontTx/>
              <a:buNone/>
              <a:defRPr sz="20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295401" y="4343399"/>
            <a:ext cx="9609666" cy="1532467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4FD1C81B-F9D7-4093-A821-6D8185C9A35D}" type="datetimeFigureOut">
              <a:rPr lang="ru-RU"/>
              <a:t/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972B4074-547E-494A-9107-72395915BA65}" type="slidenum">
              <a:rPr lang="ru-RU"/>
              <a:t/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 bwMode="auto">
          <a:xfrm>
            <a:off x="862013" y="879961"/>
            <a:ext cx="609600" cy="58477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>
              <a:defRPr/>
            </a:pPr>
            <a:r>
              <a:rPr lang="en-US" sz="8000">
                <a:solidFill>
                  <a:schemeClr val="tx1"/>
                </a:solidFill>
              </a:rPr>
              <a:t>“</a:t>
            </a:r>
            <a:endParaRPr/>
          </a:p>
        </p:txBody>
      </p:sp>
      <p:sp>
        <p:nvSpPr>
          <p:cNvPr id="15" name="TextBox 14"/>
          <p:cNvSpPr txBox="1"/>
          <p:nvPr/>
        </p:nvSpPr>
        <p:spPr bwMode="auto">
          <a:xfrm>
            <a:off x="10600267" y="2827870"/>
            <a:ext cx="609600" cy="58477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>
              <a:defRPr/>
            </a:pPr>
            <a:r>
              <a:rPr lang="en-US" sz="8000">
                <a:solidFill>
                  <a:schemeClr val="tx1"/>
                </a:solidFill>
              </a:rPr>
              <a:t>”</a:t>
            </a:r>
            <a:endParaRPr/>
          </a:p>
        </p:txBody>
      </p:sp>
      <p:cxnSp>
        <p:nvCxnSpPr>
          <p:cNvPr id="19" name="Straight Connector 18"/>
          <p:cNvCxnSpPr>
            <a:cxnSpLocks/>
          </p:cNvCxnSpPr>
          <p:nvPr/>
        </p:nvCxnSpPr>
        <p:spPr bwMode="auto">
          <a:xfrm>
            <a:off x="1396169" y="4140199"/>
            <a:ext cx="940729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userDrawn="1">
  <p:cSld name="Карточка имени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>
          <a:xfrm>
            <a:off x="1295402" y="3308581"/>
            <a:ext cx="9609667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295401" y="4777381"/>
            <a:ext cx="9609667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4FD1C81B-F9D7-4093-A821-6D8185C9A35D}" type="datetimeFigureOut">
              <a:rPr lang="ru-RU"/>
              <a:t/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972B4074-547E-494A-9107-72395915BA65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userDrawn="1">
  <p:cSld name="Цитата карточки имени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>
          <a:xfrm>
            <a:off x="1446213" y="982132"/>
            <a:ext cx="9296398" cy="2243668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23" name="Text Placeholder 2"/>
          <p:cNvSpPr>
            <a:spLocks noGrp="1"/>
          </p:cNvSpPr>
          <p:nvPr>
            <p:ph type="body" idx="13"/>
          </p:nvPr>
        </p:nvSpPr>
        <p:spPr bwMode="auto">
          <a:xfrm>
            <a:off x="1295401" y="3639312"/>
            <a:ext cx="9609667" cy="886968"/>
          </a:xfrm>
        </p:spPr>
        <p:txBody>
          <a:bodyPr anchor="b">
            <a:normAutofit/>
          </a:bodyPr>
          <a:lstStyle>
            <a:lvl1pPr marL="0" indent="0" algn="l">
              <a:spcBef>
                <a:spcPts val="0"/>
              </a:spcBef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295401" y="4529667"/>
            <a:ext cx="9609667" cy="13462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4FD1C81B-F9D7-4093-A821-6D8185C9A35D}" type="datetimeFigureOut">
              <a:rPr lang="ru-RU"/>
              <a:t/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972B4074-547E-494A-9107-72395915BA65}" type="slidenum">
              <a:rPr lang="ru-RU"/>
              <a:t/>
            </a:fld>
            <a:endParaRPr lang="ru-RU"/>
          </a:p>
        </p:txBody>
      </p:sp>
      <p:sp>
        <p:nvSpPr>
          <p:cNvPr id="12" name="TextBox 11"/>
          <p:cNvSpPr txBox="1"/>
          <p:nvPr/>
        </p:nvSpPr>
        <p:spPr bwMode="auto">
          <a:xfrm>
            <a:off x="862013" y="879961"/>
            <a:ext cx="609600" cy="58477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>
              <a:defRPr/>
            </a:pPr>
            <a:r>
              <a:rPr lang="en-US" sz="8000">
                <a:solidFill>
                  <a:schemeClr val="tx1"/>
                </a:solidFill>
              </a:rPr>
              <a:t>“</a:t>
            </a:r>
            <a:endParaRPr/>
          </a:p>
        </p:txBody>
      </p:sp>
      <p:sp>
        <p:nvSpPr>
          <p:cNvPr id="13" name="TextBox 12"/>
          <p:cNvSpPr txBox="1"/>
          <p:nvPr/>
        </p:nvSpPr>
        <p:spPr bwMode="auto">
          <a:xfrm>
            <a:off x="10600267" y="2599261"/>
            <a:ext cx="609600" cy="58477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>
              <a:defRPr/>
            </a:pPr>
            <a:r>
              <a:rPr lang="en-US" sz="8000">
                <a:solidFill>
                  <a:schemeClr val="tx1"/>
                </a:solidFill>
              </a:rPr>
              <a:t>”</a:t>
            </a:r>
            <a:endParaRPr/>
          </a:p>
        </p:txBody>
      </p:sp>
      <p:cxnSp>
        <p:nvCxnSpPr>
          <p:cNvPr id="26" name="Straight Connector 25"/>
          <p:cNvCxnSpPr>
            <a:cxnSpLocks/>
          </p:cNvCxnSpPr>
          <p:nvPr/>
        </p:nvCxnSpPr>
        <p:spPr bwMode="auto">
          <a:xfrm>
            <a:off x="1396169" y="3429000"/>
            <a:ext cx="940729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userDrawn="1">
  <p:cSld name="Истина или ложь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>
          <a:xfrm>
            <a:off x="1295401" y="982132"/>
            <a:ext cx="9609666" cy="2243668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/>
            </a:lvl1pPr>
          </a:lstStyle>
          <a:p>
            <a:pPr marL="0" lvl="0">
              <a:defRPr/>
            </a:pPr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20" name="Text Placeholder 2"/>
          <p:cNvSpPr>
            <a:spLocks noGrp="1"/>
          </p:cNvSpPr>
          <p:nvPr>
            <p:ph type="body" idx="13"/>
          </p:nvPr>
        </p:nvSpPr>
        <p:spPr bwMode="auto">
          <a:xfrm>
            <a:off x="1295401" y="3630168"/>
            <a:ext cx="9609667" cy="841248"/>
          </a:xfrm>
        </p:spPr>
        <p:txBody>
          <a:bodyPr anchor="b">
            <a:normAutofit/>
          </a:bodyPr>
          <a:lstStyle>
            <a:lvl1pPr marL="0" indent="0" algn="l">
              <a:spcBef>
                <a:spcPts val="0"/>
              </a:spcBef>
              <a:buNone/>
              <a:defRPr sz="2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295400" y="4470399"/>
            <a:ext cx="9609670" cy="14054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4FD1C81B-F9D7-4093-A821-6D8185C9A35D}" type="datetimeFigureOut">
              <a:rPr lang="ru-RU"/>
              <a:t/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972B4074-547E-494A-9107-72395915BA65}" type="slidenum">
              <a:rPr lang="ru-RU"/>
              <a:t/>
            </a:fld>
            <a:endParaRPr lang="ru-RU"/>
          </a:p>
        </p:txBody>
      </p:sp>
      <p:cxnSp>
        <p:nvCxnSpPr>
          <p:cNvPr id="15" name="Straight Connector 14"/>
          <p:cNvCxnSpPr>
            <a:cxnSpLocks/>
          </p:cNvCxnSpPr>
          <p:nvPr/>
        </p:nvCxnSpPr>
        <p:spPr bwMode="auto">
          <a:xfrm>
            <a:off x="1396169" y="3429000"/>
            <a:ext cx="940729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vertTx" userDrawn="1">
  <p:cSld name="Заголовок и вертикальный текс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/>
        <p:txBody>
          <a:bodyPr/>
          <a:lstStyle>
            <a:lvl1pPr algn="ctr">
              <a:defRPr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 bwMode="auto"/>
        <p:txBody>
          <a:bodyPr vert="eaVert" anchor="t"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4FD1C81B-F9D7-4093-A821-6D8185C9A35D}" type="datetimeFigureOut">
              <a:rPr lang="ru-RU"/>
              <a:t/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972B4074-547E-494A-9107-72395915BA65}" type="slidenum">
              <a:rPr lang="ru-RU"/>
              <a:t/>
            </a:fld>
            <a:endParaRPr lang="ru-RU"/>
          </a:p>
        </p:txBody>
      </p:sp>
      <p:cxnSp>
        <p:nvCxnSpPr>
          <p:cNvPr id="14" name="Straight Connector 13"/>
          <p:cNvCxnSpPr>
            <a:cxnSpLocks/>
          </p:cNvCxnSpPr>
          <p:nvPr/>
        </p:nvCxnSpPr>
        <p:spPr bwMode="auto">
          <a:xfrm>
            <a:off x="1396169" y="2421466"/>
            <a:ext cx="940729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vertTitleAndTx" userDrawn="1">
  <p:cSld name="Вертикальный заголовок и текс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 bwMode="auto">
          <a:xfrm>
            <a:off x="8999356" y="982131"/>
            <a:ext cx="1890895" cy="4893735"/>
          </a:xfrm>
        </p:spPr>
        <p:txBody>
          <a:bodyPr vert="eaVert"/>
          <a:lstStyle/>
          <a:p>
            <a:pPr>
              <a:defRPr/>
            </a:pPr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 bwMode="auto">
          <a:xfrm>
            <a:off x="1295398" y="982132"/>
            <a:ext cx="7433025" cy="4893734"/>
          </a:xfrm>
        </p:spPr>
        <p:txBody>
          <a:bodyPr vert="eaVert" anchor="t"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4FD1C81B-F9D7-4093-A821-6D8185C9A35D}" type="datetimeFigureOut">
              <a:rPr lang="ru-RU"/>
              <a:t/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972B4074-547E-494A-9107-72395915BA65}" type="slidenum">
              <a:rPr lang="ru-RU"/>
              <a:t/>
            </a:fld>
            <a:endParaRPr lang="ru-RU"/>
          </a:p>
        </p:txBody>
      </p:sp>
      <p:cxnSp>
        <p:nvCxnSpPr>
          <p:cNvPr id="14" name="Straight Connector 13"/>
          <p:cNvCxnSpPr>
            <a:cxnSpLocks/>
          </p:cNvCxnSpPr>
          <p:nvPr/>
        </p:nvCxnSpPr>
        <p:spPr bwMode="auto">
          <a:xfrm>
            <a:off x="8863890" y="990600"/>
            <a:ext cx="0" cy="487680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obj" userDrawn="1">
  <p:cSld name="Заголовок и объек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>
            <a:cxnSpLocks/>
          </p:cNvCxnSpPr>
          <p:nvPr/>
        </p:nvCxnSpPr>
        <p:spPr bwMode="auto">
          <a:xfrm>
            <a:off x="1396169" y="2421466"/>
            <a:ext cx="940729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4FD1C81B-F9D7-4093-A821-6D8185C9A35D}" type="datetimeFigureOut">
              <a:rPr lang="ru-RU"/>
              <a:t/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972B4074-547E-494A-9107-72395915BA65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secHead" userDrawn="1">
  <p:cSld name="Заголовок раздела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>
          <a:xfrm>
            <a:off x="2015069" y="1752606"/>
            <a:ext cx="8158688" cy="1822514"/>
          </a:xfrm>
        </p:spPr>
        <p:txBody>
          <a:bodyPr anchor="b">
            <a:normAutofit/>
          </a:bodyPr>
          <a:lstStyle>
            <a:lvl1pPr algn="ctr">
              <a:defRPr sz="4400" b="0" cap="none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2015067" y="3846051"/>
            <a:ext cx="8158690" cy="954547"/>
          </a:xfrm>
        </p:spPr>
        <p:txBody>
          <a:bodyPr anchor="t">
            <a:normAutofit/>
          </a:bodyPr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4FD1C81B-F9D7-4093-A821-6D8185C9A35D}" type="datetimeFigureOut">
              <a:rPr lang="ru-RU"/>
              <a:t/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972B4074-547E-494A-9107-72395915BA65}" type="slidenum">
              <a:rPr lang="ru-RU"/>
              <a:t/>
            </a:fld>
            <a:endParaRPr lang="ru-RU"/>
          </a:p>
        </p:txBody>
      </p:sp>
      <p:cxnSp>
        <p:nvCxnSpPr>
          <p:cNvPr id="16" name="Straight Connector 15"/>
          <p:cNvCxnSpPr>
            <a:cxnSpLocks/>
          </p:cNvCxnSpPr>
          <p:nvPr/>
        </p:nvCxnSpPr>
        <p:spPr bwMode="auto">
          <a:xfrm>
            <a:off x="2012723" y="3710585"/>
            <a:ext cx="8163380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twoObj" userDrawn="1">
  <p:cSld name="Два объекта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cxnSp>
        <p:nvCxnSpPr>
          <p:cNvPr id="8" name="Straight Connector 7"/>
          <p:cNvCxnSpPr>
            <a:cxnSpLocks/>
          </p:cNvCxnSpPr>
          <p:nvPr/>
        </p:nvCxnSpPr>
        <p:spPr bwMode="auto">
          <a:xfrm>
            <a:off x="1396169" y="2421466"/>
            <a:ext cx="940729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 bwMode="auto">
          <a:xfrm>
            <a:off x="1298448" y="2560320"/>
            <a:ext cx="4718304" cy="3310127"/>
          </a:xfrm>
        </p:spPr>
        <p:txBody>
          <a:bodyPr>
            <a:normAutofit/>
          </a:bodyPr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 bwMode="auto">
          <a:xfrm>
            <a:off x="6181344" y="2560320"/>
            <a:ext cx="4718304" cy="3310127"/>
          </a:xfrm>
        </p:spPr>
        <p:txBody>
          <a:bodyPr>
            <a:normAutofit/>
          </a:bodyPr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4FD1C81B-F9D7-4093-A821-6D8185C9A35D}" type="datetimeFigureOut">
              <a:rPr lang="ru-RU"/>
              <a:t/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972B4074-547E-494A-9107-72395915BA65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twoTxTwoObj" userDrawn="1">
  <p:cSld name="Сравнение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295400" y="2658533"/>
            <a:ext cx="4718304" cy="576262"/>
          </a:xfrm>
        </p:spPr>
        <p:txBody>
          <a:bodyPr anchor="b">
            <a:noAutofit/>
          </a:bodyPr>
          <a:lstStyle>
            <a:lvl1pPr marL="0" indent="0">
              <a:spcBef>
                <a:spcPts val="672"/>
              </a:spcBef>
              <a:spcAft>
                <a:spcPts val="600"/>
              </a:spcAft>
              <a:buNone/>
              <a:defRPr sz="28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 bwMode="auto">
          <a:xfrm>
            <a:off x="1295400" y="3243262"/>
            <a:ext cx="4718304" cy="2632605"/>
          </a:xfrm>
        </p:spPr>
        <p:txBody>
          <a:bodyPr anchor="t">
            <a:normAutofit/>
          </a:bodyPr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 bwMode="auto">
          <a:xfrm>
            <a:off x="6180670" y="2658533"/>
            <a:ext cx="4718304" cy="576262"/>
          </a:xfrm>
        </p:spPr>
        <p:txBody>
          <a:bodyPr anchor="b">
            <a:noAutofit/>
          </a:bodyPr>
          <a:lstStyle>
            <a:lvl1pPr marL="0" indent="0">
              <a:spcBef>
                <a:spcPts val="672"/>
              </a:spcBef>
              <a:spcAft>
                <a:spcPts val="600"/>
              </a:spcAft>
              <a:buNone/>
              <a:defRPr sz="28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 bwMode="auto">
          <a:xfrm>
            <a:off x="6180670" y="3243262"/>
            <a:ext cx="4718304" cy="2632605"/>
          </a:xfrm>
        </p:spPr>
        <p:txBody>
          <a:bodyPr anchor="t">
            <a:normAutofit/>
          </a:bodyPr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4FD1C81B-F9D7-4093-A821-6D8185C9A35D}" type="datetimeFigureOut">
              <a:rPr lang="ru-RU"/>
              <a:t/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972B4074-547E-494A-9107-72395915BA65}" type="slidenum">
              <a:rPr lang="ru-RU"/>
              <a:t/>
            </a:fld>
            <a:endParaRPr lang="ru-RU"/>
          </a:p>
        </p:txBody>
      </p:sp>
      <p:cxnSp>
        <p:nvCxnSpPr>
          <p:cNvPr id="18" name="Straight Connector 17"/>
          <p:cNvCxnSpPr>
            <a:cxnSpLocks/>
          </p:cNvCxnSpPr>
          <p:nvPr/>
        </p:nvCxnSpPr>
        <p:spPr bwMode="auto">
          <a:xfrm>
            <a:off x="1396169" y="2421466"/>
            <a:ext cx="940729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titleOnly" userDrawn="1">
  <p:cSld name="Только заголовок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4FD1C81B-F9D7-4093-A821-6D8185C9A35D}" type="datetimeFigureOut">
              <a:rPr lang="ru-RU"/>
              <a:t/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972B4074-547E-494A-9107-72395915BA65}" type="slidenum">
              <a:rPr lang="ru-RU"/>
              <a:t/>
            </a:fld>
            <a:endParaRPr lang="ru-RU"/>
          </a:p>
        </p:txBody>
      </p:sp>
      <p:cxnSp>
        <p:nvCxnSpPr>
          <p:cNvPr id="14" name="Straight Connector 13"/>
          <p:cNvCxnSpPr>
            <a:cxnSpLocks/>
          </p:cNvCxnSpPr>
          <p:nvPr/>
        </p:nvCxnSpPr>
        <p:spPr bwMode="auto">
          <a:xfrm>
            <a:off x="1396169" y="2421466"/>
            <a:ext cx="940729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blank" userDrawn="1">
  <p:cSld name="Пустой слайд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4FD1C81B-F9D7-4093-A821-6D8185C9A35D}" type="datetimeFigureOut">
              <a:rPr lang="ru-RU"/>
              <a:t/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972B4074-547E-494A-9107-72395915BA65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objTx" userDrawn="1">
  <p:cSld name="Объект с подписью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>
          <a:xfrm>
            <a:off x="1293811" y="1388533"/>
            <a:ext cx="3718455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 bwMode="auto">
          <a:xfrm>
            <a:off x="5418668" y="982131"/>
            <a:ext cx="5469466" cy="4893735"/>
          </a:xfrm>
        </p:spPr>
        <p:txBody>
          <a:bodyPr anchor="ctr">
            <a:normAutofit/>
          </a:bodyPr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auto">
          <a:xfrm>
            <a:off x="1293811" y="3031065"/>
            <a:ext cx="3718455" cy="2438404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4FD1C81B-F9D7-4093-A821-6D8185C9A35D}" type="datetimeFigureOut">
              <a:rPr lang="ru-RU"/>
              <a:t/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972B4074-547E-494A-9107-72395915BA65}" type="slidenum">
              <a:rPr lang="ru-RU"/>
              <a:t/>
            </a:fld>
            <a:endParaRPr lang="ru-RU"/>
          </a:p>
        </p:txBody>
      </p:sp>
      <p:cxnSp>
        <p:nvCxnSpPr>
          <p:cNvPr id="16" name="Straight Connector 15"/>
          <p:cNvCxnSpPr>
            <a:cxnSpLocks/>
          </p:cNvCxnSpPr>
          <p:nvPr/>
        </p:nvCxnSpPr>
        <p:spPr bwMode="auto">
          <a:xfrm>
            <a:off x="1396169" y="2912533"/>
            <a:ext cx="3514497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picTx" userDrawn="1">
  <p:cSld name="Рисунок с подписью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>
          <a:xfrm>
            <a:off x="1295399" y="1883831"/>
            <a:ext cx="6241816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17" name="Picture Placeholder 2"/>
          <p:cNvSpPr>
            <a:spLocks noChangeAspect="1" noGrp="1"/>
          </p:cNvSpPr>
          <p:nvPr>
            <p:ph type="pic" idx="1"/>
          </p:nvPr>
        </p:nvSpPr>
        <p:spPr bwMode="auto">
          <a:xfrm>
            <a:off x="8094831" y="1041400"/>
            <a:ext cx="3063346" cy="4775200"/>
          </a:xfrm>
          <a:prstGeom prst="roundRect">
            <a:avLst>
              <a:gd name="adj" fmla="val 0"/>
            </a:avLst>
          </a:prstGeom>
          <a:ln w="57150" cmpd="thickThin">
            <a:solidFill>
              <a:schemeClr val="tx1">
                <a:lumMod val="50000"/>
                <a:lumOff val="50000"/>
              </a:schemeClr>
            </a:solidFill>
            <a:miter lim="800000"/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>
              <a:defRPr/>
            </a:pPr>
            <a:r>
              <a:rPr lang="ru-RU"/>
              <a:t>Вставка рисунка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auto">
          <a:xfrm>
            <a:off x="1295399" y="3255432"/>
            <a:ext cx="6241816" cy="1828800"/>
          </a:xfrm>
        </p:spPr>
        <p:txBody>
          <a:bodyPr anchor="t"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4FD1C81B-F9D7-4093-A821-6D8185C9A35D}" type="datetimeFigureOut">
              <a:rPr lang="ru-RU"/>
              <a:t/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972B4074-547E-494A-9107-72395915BA65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16.xml"/><Relationship Id="rId17" Type="http://schemas.openxmlformats.org/officeDocument/2006/relationships/slideLayout" Target="../slideLayouts/slideLayout17.xml"/><Relationship Id="rId18" Type="http://schemas.openxmlformats.org/officeDocument/2006/relationships/theme" Target="../theme/theme1.xml"/><Relationship Id="rId19" Type="http://schemas.openxmlformats.org/officeDocument/2006/relationships/image" Target="../media/image3.png"/><Relationship Id="rId20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preserve="0">
  <p:cSld name="">
    <p:bg>
      <p:bgRef idx="1003">
        <a:schemeClr val="bg1"/>
      </p:bgRef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 bwMode="auto">
          <a:xfrm>
            <a:off x="-15736" y="0"/>
            <a:ext cx="12229962" cy="6856214"/>
            <a:chOff x="-15736" y="0"/>
            <a:chExt cx="12229962" cy="6856214"/>
          </a:xfrm>
        </p:grpSpPr>
        <p:pic>
          <p:nvPicPr>
            <p:cNvPr id="8" name="Picture 7" descr="HD-PanelContent.png"/>
            <p:cNvPicPr>
              <a:picLocks noChangeAspect="1"/>
            </p:cNvPicPr>
            <p:nvPr/>
          </p:nvPicPr>
          <p:blipFill>
            <a:blip r:embed="rId19"/>
            <a:stretch/>
          </p:blipFill>
          <p:spPr bwMode="auto">
            <a:xfrm>
              <a:off x="0" y="0"/>
              <a:ext cx="12188825" cy="6856214"/>
            </a:xfrm>
            <a:prstGeom prst="rect">
              <a:avLst/>
            </a:prstGeom>
          </p:spPr>
        </p:pic>
        <p:sp>
          <p:nvSpPr>
            <p:cNvPr id="9" name="Rectangle 8"/>
            <p:cNvSpPr/>
            <p:nvPr/>
          </p:nvSpPr>
          <p:spPr bwMode="auto">
            <a:xfrm>
              <a:off x="608012" y="609600"/>
              <a:ext cx="10972800" cy="5638800"/>
            </a:xfrm>
            <a:prstGeom prst="rect">
              <a:avLst/>
            </a:prstGeom>
            <a:noFill/>
            <a:ln w="15875" cap="flat">
              <a:miter lim="800000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pic>
          <p:nvPicPr>
            <p:cNvPr id="10" name="Picture 9" descr="HDRibbonContent-UniformTrim.png"/>
            <p:cNvPicPr>
              <a:picLocks noChangeAspect="1"/>
            </p:cNvPicPr>
            <p:nvPr/>
          </p:nvPicPr>
          <p:blipFill>
            <a:blip r:embed="rId20"/>
            <a:stretch/>
          </p:blipFill>
          <p:spPr bwMode="auto">
            <a:xfrm>
              <a:off x="-15736" y="3153832"/>
              <a:ext cx="777240" cy="606425"/>
            </a:xfrm>
            <a:prstGeom prst="rect">
              <a:avLst/>
            </a:prstGeom>
          </p:spPr>
        </p:pic>
        <p:pic>
          <p:nvPicPr>
            <p:cNvPr id="11" name="Picture 10" descr="HDRibbonContent-UniformTrim.png"/>
            <p:cNvPicPr>
              <a:picLocks noChangeAspect="1"/>
            </p:cNvPicPr>
            <p:nvPr/>
          </p:nvPicPr>
          <p:blipFill>
            <a:blip r:embed="rId20"/>
            <a:stretch/>
          </p:blipFill>
          <p:spPr bwMode="auto">
            <a:xfrm>
              <a:off x="11436986" y="3153832"/>
              <a:ext cx="777240" cy="606425"/>
            </a:xfrm>
            <a:prstGeom prst="rect">
              <a:avLst/>
            </a:prstGeom>
          </p:spPr>
        </p:pic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auto">
          <a:xfrm>
            <a:off x="1295402" y="982132"/>
            <a:ext cx="9601196" cy="13038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pPr>
              <a:defRPr/>
            </a:pPr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295401" y="2556932"/>
            <a:ext cx="9601196" cy="3318936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 bwMode="auto">
          <a:xfrm>
            <a:off x="8677501" y="5969000"/>
            <a:ext cx="1600200" cy="279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latin typeface="+mn-lt"/>
              </a:defRPr>
            </a:lvl1pPr>
          </a:lstStyle>
          <a:p>
            <a:pPr>
              <a:defRPr/>
            </a:pPr>
            <a:fld id="{4FD1C81B-F9D7-4093-A821-6D8185C9A35D}" type="datetimeFigureOut">
              <a:rPr lang="ru-RU"/>
              <a:t/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 bwMode="auto">
          <a:xfrm>
            <a:off x="1295401" y="5969000"/>
            <a:ext cx="7305900" cy="279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auto">
          <a:xfrm>
            <a:off x="10353901" y="5969000"/>
            <a:ext cx="542697" cy="279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latin typeface="+mn-lt"/>
              </a:defRPr>
            </a:lvl1pPr>
          </a:lstStyle>
          <a:p>
            <a:pPr>
              <a:defRPr/>
            </a:pPr>
            <a:fld id="{972B4074-547E-494A-9107-72395915BA65}" type="slidenum">
              <a:rPr lang="ru-RU"/>
              <a:t/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</p:sldLayoutIdLst>
  <p:txStyles>
    <p:titleStyle>
      <a:lvl1pPr algn="ctr" defTabSz="457200">
        <a:spcBef>
          <a:spcPts val="0"/>
        </a:spcBef>
        <a:buNone/>
        <a:defRPr sz="4400" cap="none">
          <a:ln w="3175" cmpd="sng">
            <a:noFill/>
          </a:ln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>
        <a:defRPr>
          <a:solidFill>
            <a:schemeClr val="tx2"/>
          </a:solidFill>
        </a:defRPr>
      </a:lvl2pPr>
      <a:lvl3pPr>
        <a:defRPr>
          <a:solidFill>
            <a:schemeClr val="tx2"/>
          </a:solidFill>
        </a:defRPr>
      </a:lvl3pPr>
      <a:lvl4pPr>
        <a:defRPr>
          <a:solidFill>
            <a:schemeClr val="tx2"/>
          </a:solidFill>
        </a:defRPr>
      </a:lvl4pPr>
      <a:lvl5pPr>
        <a:defRPr>
          <a:solidFill>
            <a:schemeClr val="tx2"/>
          </a:solidFill>
        </a:defRPr>
      </a:lvl5pPr>
      <a:lvl6pPr>
        <a:defRPr>
          <a:solidFill>
            <a:schemeClr val="tx2"/>
          </a:solidFill>
        </a:defRPr>
      </a:lvl6pPr>
      <a:lvl7pPr>
        <a:defRPr>
          <a:solidFill>
            <a:schemeClr val="tx2"/>
          </a:solidFill>
        </a:defRPr>
      </a:lvl7pPr>
      <a:lvl8pPr>
        <a:defRPr>
          <a:solidFill>
            <a:schemeClr val="tx2"/>
          </a:solidFill>
        </a:defRPr>
      </a:lvl8pPr>
      <a:lvl9pPr>
        <a:defRPr>
          <a:solidFill>
            <a:schemeClr val="tx2"/>
          </a:solidFill>
        </a:defRPr>
      </a:lvl9pPr>
    </p:titleStyle>
    <p:bodyStyle>
      <a:lvl1pPr marL="285750" indent="-285750" algn="l" defTabSz="457200">
        <a:spcBef>
          <a:spcPts val="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2400" cap="none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>
        <a:spcBef>
          <a:spcPts val="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2000" cap="none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1200150" indent="-285750" algn="l" defTabSz="457200">
        <a:spcBef>
          <a:spcPts val="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800" cap="none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543050" indent="-171450" algn="l" defTabSz="457200">
        <a:spcBef>
          <a:spcPts val="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600" cap="none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2000250" indent="-171450" algn="l" defTabSz="457200">
        <a:spcBef>
          <a:spcPts val="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cap="none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>
        <a:spcBef>
          <a:spcPts val="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cap="none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>
        <a:spcBef>
          <a:spcPts val="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cap="none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>
        <a:spcBef>
          <a:spcPts val="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cap="none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>
        <a:spcBef>
          <a:spcPts val="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cap="none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>
        <a:defRPr sz="18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>
        <a:defRPr sz="18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>
        <a:defRPr sz="18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>
        <a:defRPr sz="18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 bwMode="auto">
          <a:xfrm>
            <a:off x="2229826" y="1704075"/>
            <a:ext cx="7696690" cy="1515533"/>
          </a:xfrm>
        </p:spPr>
        <p:txBody>
          <a:bodyPr/>
          <a:lstStyle/>
          <a:p>
            <a:pPr>
              <a:defRPr/>
            </a:pPr>
            <a:r>
              <a:rPr lang="ru-RU" sz="1800">
                <a:latin typeface="Times New Roman"/>
                <a:cs typeface="Times New Roman"/>
              </a:rPr>
              <a:t>Курсы по применению ИИ-помощника: планирование мероприятий и решение рутинных задач с использованием современных технологий. </a:t>
            </a:r>
            <a:br>
              <a:rPr lang="ru-RU"/>
            </a:br>
            <a:endParaRPr lang="ru-RU" sz="2400">
              <a:latin typeface="Times New Roman"/>
              <a:cs typeface="Times New Roman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 bwMode="auto">
          <a:xfrm>
            <a:off x="6198577" y="3640015"/>
            <a:ext cx="3309490" cy="1338383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ru-RU" sz="1400"/>
              <a:t>«Организуйте</a:t>
            </a:r>
            <a:r>
              <a:rPr lang="ru-RU" sz="1400"/>
              <a:t>, обучайте и </a:t>
            </a:r>
            <a:r>
              <a:rPr lang="ru-RU" sz="1400"/>
              <a:t>вдохновляйте»</a:t>
            </a:r>
            <a:endParaRPr lang="ru-RU" sz="140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>
            <a:normAutofit fontScale="90000"/>
          </a:bodyPr>
          <a:lstStyle/>
          <a:p>
            <a:pPr>
              <a:defRPr/>
            </a:pPr>
            <a:r>
              <a:rPr lang="ru-RU"/>
              <a:t>4. Постановка задач для планирования мероприятия</a:t>
            </a:r>
            <a:endParaRPr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 bwMode="auto"/>
        <p:txBody>
          <a:bodyPr>
            <a:normAutofit fontScale="77500" lnSpcReduction="20000"/>
          </a:bodyPr>
          <a:lstStyle/>
          <a:p>
            <a:pPr marL="0" indent="0">
              <a:buNone/>
              <a:defRPr/>
            </a:pPr>
            <a:r>
              <a:rPr lang="ru-RU" sz="2300">
                <a:latin typeface="Times New Roman"/>
                <a:cs typeface="Times New Roman"/>
              </a:rPr>
              <a:t>4.1 </a:t>
            </a:r>
            <a:r>
              <a:rPr lang="ru-RU" sz="2300">
                <a:latin typeface="Times New Roman"/>
                <a:cs typeface="Times New Roman"/>
              </a:rPr>
              <a:t>Основные этапы планирования мероприятия </a:t>
            </a:r>
            <a:endParaRPr lang="ru-RU" sz="2300">
              <a:latin typeface="Times New Roman"/>
              <a:cs typeface="Times New Roman"/>
            </a:endParaRPr>
          </a:p>
          <a:p>
            <a:pPr>
              <a:defRPr/>
            </a:pPr>
            <a:r>
              <a:rPr lang="ru-RU" sz="2300">
                <a:latin typeface="Times New Roman"/>
                <a:cs typeface="Times New Roman"/>
              </a:rPr>
              <a:t>- </a:t>
            </a:r>
            <a:r>
              <a:rPr lang="ru-RU" sz="2300">
                <a:latin typeface="Times New Roman"/>
                <a:cs typeface="Times New Roman"/>
              </a:rPr>
              <a:t>Определение целей и задач мероприятия. </a:t>
            </a:r>
            <a:endParaRPr lang="ru-RU" sz="2300">
              <a:latin typeface="Times New Roman"/>
              <a:cs typeface="Times New Roman"/>
            </a:endParaRPr>
          </a:p>
          <a:p>
            <a:pPr>
              <a:defRPr/>
            </a:pPr>
            <a:r>
              <a:rPr lang="ru-RU" sz="2300">
                <a:latin typeface="Times New Roman"/>
                <a:cs typeface="Times New Roman"/>
              </a:rPr>
              <a:t>- </a:t>
            </a:r>
            <a:r>
              <a:rPr lang="ru-RU" sz="2300">
                <a:latin typeface="Times New Roman"/>
                <a:cs typeface="Times New Roman"/>
              </a:rPr>
              <a:t>Составление списка необходимых ресурсов. </a:t>
            </a:r>
            <a:endParaRPr lang="ru-RU" sz="2300">
              <a:latin typeface="Times New Roman"/>
              <a:cs typeface="Times New Roman"/>
            </a:endParaRPr>
          </a:p>
          <a:p>
            <a:pPr marL="0" indent="0">
              <a:buNone/>
              <a:defRPr/>
            </a:pPr>
            <a:r>
              <a:rPr lang="ru-RU" sz="2300">
                <a:latin typeface="Times New Roman"/>
                <a:cs typeface="Times New Roman"/>
              </a:rPr>
              <a:t> </a:t>
            </a:r>
            <a:r>
              <a:rPr lang="ru-RU" sz="2300">
                <a:latin typeface="Times New Roman"/>
                <a:cs typeface="Times New Roman"/>
              </a:rPr>
              <a:t>4.2 Использование ИИ в организации мероприятий </a:t>
            </a:r>
            <a:endParaRPr lang="ru-RU" sz="2300">
              <a:latin typeface="Times New Roman"/>
              <a:cs typeface="Times New Roman"/>
            </a:endParaRPr>
          </a:p>
          <a:p>
            <a:pPr>
              <a:defRPr/>
            </a:pPr>
            <a:r>
              <a:rPr lang="ru-RU" sz="2300">
                <a:latin typeface="Times New Roman"/>
                <a:cs typeface="Times New Roman"/>
              </a:rPr>
              <a:t>- </a:t>
            </a:r>
            <a:r>
              <a:rPr lang="ru-RU" sz="2300">
                <a:latin typeface="Times New Roman"/>
                <a:cs typeface="Times New Roman"/>
              </a:rPr>
              <a:t>Примеры, как ИИ может помочь в планировании, организации и аналитике мероприятий. </a:t>
            </a:r>
            <a:endParaRPr lang="ru-RU" sz="2300">
              <a:latin typeface="Times New Roman"/>
              <a:cs typeface="Times New Roman"/>
            </a:endParaRPr>
          </a:p>
          <a:p>
            <a:pPr marL="0" indent="0">
              <a:buNone/>
              <a:defRPr/>
            </a:pPr>
            <a:r>
              <a:rPr lang="ru-RU" sz="2300">
                <a:latin typeface="Times New Roman"/>
                <a:cs typeface="Times New Roman"/>
              </a:rPr>
              <a:t> </a:t>
            </a:r>
            <a:r>
              <a:rPr lang="ru-RU" sz="2300">
                <a:latin typeface="Times New Roman"/>
                <a:cs typeface="Times New Roman"/>
              </a:rPr>
              <a:t>4.3 Практическое занятие: организация мероприятия </a:t>
            </a:r>
            <a:endParaRPr lang="ru-RU" sz="2300">
              <a:latin typeface="Times New Roman"/>
              <a:cs typeface="Times New Roman"/>
            </a:endParaRPr>
          </a:p>
          <a:p>
            <a:pPr>
              <a:defRPr/>
            </a:pPr>
            <a:r>
              <a:rPr lang="ru-RU" sz="2300">
                <a:latin typeface="Times New Roman"/>
                <a:cs typeface="Times New Roman"/>
              </a:rPr>
              <a:t>- </a:t>
            </a:r>
            <a:r>
              <a:rPr lang="ru-RU" sz="2300">
                <a:latin typeface="Times New Roman"/>
                <a:cs typeface="Times New Roman"/>
              </a:rPr>
              <a:t>Проектирование гипотетического мероприятия с использованием ИИ-инструментов, формулирование </a:t>
            </a:r>
            <a:r>
              <a:rPr lang="ru-RU" sz="2300">
                <a:latin typeface="Times New Roman"/>
                <a:cs typeface="Times New Roman"/>
              </a:rPr>
              <a:t>целей, задач, создания перечня необходимых пунктов для организации проекта. </a:t>
            </a:r>
            <a:br>
              <a:rPr lang="ru-RU"/>
            </a:br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>
            <a:normAutofit fontScale="90000"/>
          </a:bodyPr>
          <a:lstStyle/>
          <a:p>
            <a:pPr>
              <a:defRPr/>
            </a:pPr>
            <a:r>
              <a:rPr lang="ru-RU"/>
              <a:t>5. Постановка задач по корректировке </a:t>
            </a:r>
            <a:r>
              <a:rPr lang="ru-RU"/>
              <a:t>рабочего плана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 bwMode="auto"/>
        <p:txBody>
          <a:bodyPr>
            <a:normAutofit lnSpcReduction="10000"/>
          </a:bodyPr>
          <a:lstStyle/>
          <a:p>
            <a:pPr marL="0" indent="0">
              <a:buNone/>
              <a:defRPr/>
            </a:pPr>
            <a:r>
              <a:rPr lang="ru-RU" sz="1800">
                <a:latin typeface="Times New Roman"/>
                <a:cs typeface="Times New Roman"/>
              </a:rPr>
              <a:t> </a:t>
            </a:r>
            <a:r>
              <a:rPr lang="ru-RU" sz="1800">
                <a:latin typeface="Times New Roman"/>
                <a:cs typeface="Times New Roman"/>
              </a:rPr>
              <a:t>5.1 Анализ существующего </a:t>
            </a:r>
            <a:r>
              <a:rPr lang="ru-RU" sz="1800">
                <a:latin typeface="Times New Roman"/>
                <a:cs typeface="Times New Roman"/>
              </a:rPr>
              <a:t>рабочего </a:t>
            </a:r>
            <a:r>
              <a:rPr lang="ru-RU" sz="1800">
                <a:latin typeface="Times New Roman"/>
                <a:cs typeface="Times New Roman"/>
              </a:rPr>
              <a:t>плана </a:t>
            </a:r>
            <a:endParaRPr lang="ru-RU" sz="1800">
              <a:latin typeface="Times New Roman"/>
              <a:cs typeface="Times New Roman"/>
            </a:endParaRPr>
          </a:p>
          <a:p>
            <a:pPr>
              <a:defRPr/>
            </a:pPr>
            <a:r>
              <a:rPr lang="ru-RU" sz="1800">
                <a:latin typeface="Times New Roman"/>
                <a:cs typeface="Times New Roman"/>
              </a:rPr>
              <a:t>- </a:t>
            </a:r>
            <a:r>
              <a:rPr lang="ru-RU" sz="1800">
                <a:latin typeface="Times New Roman"/>
                <a:cs typeface="Times New Roman"/>
              </a:rPr>
              <a:t>Обзор основного содержания и целей </a:t>
            </a:r>
            <a:r>
              <a:rPr lang="ru-RU" sz="1800">
                <a:latin typeface="Times New Roman"/>
                <a:cs typeface="Times New Roman"/>
              </a:rPr>
              <a:t>рабочего </a:t>
            </a:r>
            <a:r>
              <a:rPr lang="ru-RU" sz="1800">
                <a:latin typeface="Times New Roman"/>
                <a:cs typeface="Times New Roman"/>
              </a:rPr>
              <a:t>плана. </a:t>
            </a:r>
            <a:endParaRPr lang="ru-RU" sz="1800">
              <a:latin typeface="Times New Roman"/>
              <a:cs typeface="Times New Roman"/>
            </a:endParaRPr>
          </a:p>
          <a:p>
            <a:pPr marL="0" indent="0">
              <a:buNone/>
              <a:defRPr/>
            </a:pPr>
            <a:r>
              <a:rPr lang="ru-RU" sz="1800">
                <a:latin typeface="Times New Roman"/>
                <a:cs typeface="Times New Roman"/>
              </a:rPr>
              <a:t> </a:t>
            </a:r>
            <a:r>
              <a:rPr lang="ru-RU" sz="1800">
                <a:latin typeface="Times New Roman"/>
                <a:cs typeface="Times New Roman"/>
              </a:rPr>
              <a:t>5.2 Использование ИИ в коррекции </a:t>
            </a:r>
            <a:r>
              <a:rPr lang="ru-RU" sz="1800">
                <a:latin typeface="Times New Roman"/>
                <a:cs typeface="Times New Roman"/>
              </a:rPr>
              <a:t> процессов </a:t>
            </a:r>
            <a:endParaRPr/>
          </a:p>
          <a:p>
            <a:pPr>
              <a:defRPr/>
            </a:pPr>
            <a:r>
              <a:rPr lang="ru-RU" sz="1800">
                <a:latin typeface="Times New Roman"/>
                <a:cs typeface="Times New Roman"/>
              </a:rPr>
              <a:t>- </a:t>
            </a:r>
            <a:r>
              <a:rPr lang="ru-RU" sz="1800">
                <a:latin typeface="Times New Roman"/>
                <a:cs typeface="Times New Roman"/>
              </a:rPr>
              <a:t>Как собирать и анализировать данные об успеваемости студентов для корректировки </a:t>
            </a:r>
            <a:r>
              <a:rPr lang="ru-RU" sz="1800">
                <a:latin typeface="Times New Roman"/>
                <a:cs typeface="Times New Roman"/>
              </a:rPr>
              <a:t>рабочего </a:t>
            </a:r>
            <a:r>
              <a:rPr lang="ru-RU" sz="1800">
                <a:latin typeface="Times New Roman"/>
                <a:cs typeface="Times New Roman"/>
              </a:rPr>
              <a:t>плана. </a:t>
            </a:r>
            <a:endParaRPr lang="ru-RU" sz="1800">
              <a:latin typeface="Times New Roman"/>
              <a:cs typeface="Times New Roman"/>
            </a:endParaRPr>
          </a:p>
          <a:p>
            <a:pPr marL="0" indent="0">
              <a:buNone/>
              <a:defRPr/>
            </a:pPr>
            <a:r>
              <a:rPr lang="ru-RU" sz="1800">
                <a:latin typeface="Times New Roman"/>
                <a:cs typeface="Times New Roman"/>
              </a:rPr>
              <a:t> </a:t>
            </a:r>
            <a:r>
              <a:rPr lang="ru-RU" sz="1800">
                <a:latin typeface="Times New Roman"/>
                <a:cs typeface="Times New Roman"/>
              </a:rPr>
              <a:t>5.3 Практическое занятие: корректировка учебного плана </a:t>
            </a:r>
            <a:endParaRPr lang="ru-RU" sz="1800">
              <a:latin typeface="Times New Roman"/>
              <a:cs typeface="Times New Roman"/>
            </a:endParaRPr>
          </a:p>
          <a:p>
            <a:pPr>
              <a:defRPr/>
            </a:pPr>
            <a:r>
              <a:rPr lang="ru-RU" sz="1800">
                <a:latin typeface="Times New Roman"/>
                <a:cs typeface="Times New Roman"/>
              </a:rPr>
              <a:t>- </a:t>
            </a:r>
            <a:r>
              <a:rPr lang="ru-RU" sz="1800">
                <a:latin typeface="Times New Roman"/>
                <a:cs typeface="Times New Roman"/>
              </a:rPr>
              <a:t>Определение задач для пересмотра </a:t>
            </a:r>
            <a:r>
              <a:rPr lang="ru-RU" sz="1800">
                <a:latin typeface="Times New Roman"/>
                <a:cs typeface="Times New Roman"/>
              </a:rPr>
              <a:t>плана </a:t>
            </a:r>
            <a:r>
              <a:rPr lang="ru-RU" sz="1800">
                <a:latin typeface="Times New Roman"/>
                <a:cs typeface="Times New Roman"/>
              </a:rPr>
              <a:t>на основе анализа данных </a:t>
            </a:r>
            <a:r>
              <a:rPr lang="ru-RU" sz="1800">
                <a:latin typeface="Times New Roman"/>
                <a:cs typeface="Times New Roman"/>
              </a:rPr>
              <a:t>успеваемости студентов исходя из предыдущих нормативных документов, выявление </a:t>
            </a:r>
            <a:r>
              <a:rPr lang="ru-RU" sz="1800">
                <a:latin typeface="Times New Roman"/>
                <a:cs typeface="Times New Roman"/>
              </a:rPr>
              <a:t>дисбалансирующих</a:t>
            </a:r>
            <a:r>
              <a:rPr lang="ru-RU" sz="1800">
                <a:latin typeface="Times New Roman"/>
                <a:cs typeface="Times New Roman"/>
              </a:rPr>
              <a:t> факторов, постановка интуитивно понятных формулировок целей и задач для обучающихся по дисциплине.</a:t>
            </a:r>
            <a:endParaRPr lang="ru-RU" sz="1800">
              <a:latin typeface="Times New Roman"/>
              <a:cs typeface="Times New Roman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1207479" y="305125"/>
            <a:ext cx="9601196" cy="1303867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ru-RU"/>
              <a:t>Общие ожидания от курсов по работе с ИИ </a:t>
            </a:r>
            <a:br>
              <a:rPr lang="ru-RU" sz="2000"/>
            </a:br>
            <a:endParaRPr lang="ru-RU" sz="2000" b="1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 bwMode="auto">
          <a:xfrm>
            <a:off x="873371" y="1053774"/>
            <a:ext cx="10583006" cy="5136011"/>
          </a:xfrm>
        </p:spPr>
        <p:txBody>
          <a:bodyPr>
            <a:normAutofit fontScale="55000" lnSpcReduction="20000"/>
          </a:bodyPr>
          <a:lstStyle/>
          <a:p>
            <a:pPr>
              <a:defRPr/>
            </a:pPr>
            <a:r>
              <a:rPr lang="ru-RU" sz="3200">
                <a:latin typeface="Times New Roman"/>
                <a:cs typeface="Times New Roman"/>
              </a:rPr>
              <a:t>1. Понимание основ </a:t>
            </a:r>
            <a:r>
              <a:rPr lang="ru-RU" sz="3200">
                <a:latin typeface="Times New Roman"/>
                <a:cs typeface="Times New Roman"/>
              </a:rPr>
              <a:t>ИИ</a:t>
            </a:r>
            <a:endParaRPr/>
          </a:p>
          <a:p>
            <a:pPr>
              <a:defRPr/>
            </a:pPr>
            <a:r>
              <a:rPr lang="ru-RU" sz="3200">
                <a:latin typeface="Times New Roman"/>
                <a:cs typeface="Times New Roman"/>
              </a:rPr>
              <a:t>2. Развитие практических </a:t>
            </a:r>
            <a:r>
              <a:rPr lang="ru-RU" sz="3200">
                <a:latin typeface="Times New Roman"/>
                <a:cs typeface="Times New Roman"/>
              </a:rPr>
              <a:t>навыков</a:t>
            </a:r>
            <a:endParaRPr/>
          </a:p>
          <a:p>
            <a:pPr>
              <a:defRPr/>
            </a:pPr>
            <a:r>
              <a:rPr lang="ru-RU" sz="3200">
                <a:latin typeface="Times New Roman"/>
                <a:cs typeface="Times New Roman"/>
              </a:rPr>
              <a:t>Повышение эффективности </a:t>
            </a:r>
            <a:r>
              <a:rPr lang="ru-RU" sz="3200">
                <a:latin typeface="Times New Roman"/>
                <a:cs typeface="Times New Roman"/>
              </a:rPr>
              <a:t>работы</a:t>
            </a:r>
            <a:endParaRPr/>
          </a:p>
          <a:p>
            <a:pPr>
              <a:defRPr/>
            </a:pPr>
            <a:r>
              <a:rPr lang="ru-RU" sz="3200">
                <a:latin typeface="Times New Roman"/>
                <a:cs typeface="Times New Roman"/>
              </a:rPr>
              <a:t>Улучшение навыков </a:t>
            </a:r>
            <a:r>
              <a:rPr lang="ru-RU" sz="3200">
                <a:latin typeface="Times New Roman"/>
                <a:cs typeface="Times New Roman"/>
              </a:rPr>
              <a:t>планирования</a:t>
            </a:r>
            <a:endParaRPr/>
          </a:p>
          <a:p>
            <a:pPr>
              <a:defRPr/>
            </a:pPr>
            <a:r>
              <a:rPr lang="ru-RU" sz="3200">
                <a:latin typeface="Times New Roman"/>
                <a:cs typeface="Times New Roman"/>
              </a:rPr>
              <a:t>Получение навыков анализа </a:t>
            </a:r>
            <a:r>
              <a:rPr lang="ru-RU" sz="3200">
                <a:latin typeface="Times New Roman"/>
                <a:cs typeface="Times New Roman"/>
              </a:rPr>
              <a:t>данных</a:t>
            </a:r>
            <a:endParaRPr/>
          </a:p>
          <a:p>
            <a:pPr>
              <a:defRPr/>
            </a:pPr>
            <a:r>
              <a:rPr lang="ru-RU" sz="3200">
                <a:latin typeface="Times New Roman"/>
                <a:cs typeface="Times New Roman"/>
              </a:rPr>
              <a:t>Понимание этических и социальных аспектов </a:t>
            </a:r>
            <a:r>
              <a:rPr lang="ru-RU" sz="3200">
                <a:latin typeface="Times New Roman"/>
                <a:cs typeface="Times New Roman"/>
              </a:rPr>
              <a:t>ИИ</a:t>
            </a:r>
            <a:endParaRPr/>
          </a:p>
          <a:p>
            <a:pPr>
              <a:defRPr/>
            </a:pPr>
            <a:endParaRPr lang="ru-RU"/>
          </a:p>
          <a:p>
            <a:pPr marL="0" indent="0">
              <a:buNone/>
              <a:defRPr/>
            </a:pPr>
            <a:r>
              <a:rPr lang="ru-RU" sz="4000">
                <a:latin typeface="Times New Roman"/>
                <a:cs typeface="Times New Roman"/>
              </a:rPr>
              <a:t>Обучающие курсы по </a:t>
            </a:r>
            <a:r>
              <a:rPr lang="ru-RU" sz="4000">
                <a:latin typeface="Times New Roman"/>
                <a:cs typeface="Times New Roman"/>
              </a:rPr>
              <a:t>взаимодействию </a:t>
            </a:r>
            <a:r>
              <a:rPr lang="ru-RU" sz="4000">
                <a:latin typeface="Times New Roman"/>
                <a:cs typeface="Times New Roman"/>
              </a:rPr>
              <a:t>с ИИ </a:t>
            </a:r>
            <a:r>
              <a:rPr lang="ru-RU" sz="4000">
                <a:latin typeface="Times New Roman"/>
                <a:cs typeface="Times New Roman"/>
              </a:rPr>
              <a:t>нацелены </a:t>
            </a:r>
            <a:r>
              <a:rPr lang="ru-RU" sz="4000">
                <a:latin typeface="Times New Roman"/>
                <a:cs typeface="Times New Roman"/>
              </a:rPr>
              <a:t>на удовлетворение ожиданий участников, предлагая как теоретические знания, так и практические навыки. </a:t>
            </a:r>
            <a:endParaRPr lang="ru-RU" sz="4000">
              <a:latin typeface="Times New Roman"/>
              <a:cs typeface="Times New Roman"/>
            </a:endParaRPr>
          </a:p>
          <a:p>
            <a:pPr marL="0" indent="0">
              <a:buNone/>
              <a:defRPr/>
            </a:pPr>
            <a:endParaRPr lang="ru-RU" sz="4000">
              <a:latin typeface="Times New Roman"/>
              <a:cs typeface="Times New Roman"/>
            </a:endParaRPr>
          </a:p>
          <a:p>
            <a:pPr marL="0" indent="0">
              <a:buNone/>
              <a:defRPr/>
            </a:pPr>
            <a:r>
              <a:rPr lang="ru-RU" sz="4000">
                <a:latin typeface="Times New Roman"/>
                <a:cs typeface="Times New Roman"/>
              </a:rPr>
              <a:t>Успешное </a:t>
            </a:r>
            <a:r>
              <a:rPr lang="ru-RU" sz="4000">
                <a:latin typeface="Times New Roman"/>
                <a:cs typeface="Times New Roman"/>
              </a:rPr>
              <a:t>взаимодействие с ИИ требует </a:t>
            </a:r>
            <a:r>
              <a:rPr lang="ru-RU" sz="4000">
                <a:latin typeface="Times New Roman"/>
                <a:cs typeface="Times New Roman"/>
              </a:rPr>
              <a:t>правильной постановке целей </a:t>
            </a:r>
            <a:r>
              <a:rPr lang="ru-RU" sz="4000">
                <a:latin typeface="Times New Roman"/>
                <a:cs typeface="Times New Roman"/>
              </a:rPr>
              <a:t>изадач</a:t>
            </a:r>
            <a:r>
              <a:rPr lang="ru-RU" sz="4000">
                <a:latin typeface="Times New Roman"/>
                <a:cs typeface="Times New Roman"/>
              </a:rPr>
              <a:t>, прогнозирование и контроль для оказания благотворного влияния на этические </a:t>
            </a:r>
            <a:r>
              <a:rPr lang="ru-RU" sz="4000">
                <a:latin typeface="Times New Roman"/>
                <a:cs typeface="Times New Roman"/>
              </a:rPr>
              <a:t>и </a:t>
            </a:r>
            <a:r>
              <a:rPr lang="ru-RU" sz="4000">
                <a:latin typeface="Times New Roman"/>
                <a:cs typeface="Times New Roman"/>
              </a:rPr>
              <a:t>социальные изменения от внедрения в рабочий процесс ИИ, </a:t>
            </a:r>
            <a:r>
              <a:rPr lang="ru-RU" sz="4000">
                <a:latin typeface="Times New Roman"/>
                <a:cs typeface="Times New Roman"/>
              </a:rPr>
              <a:t>что делает такие курсы важным шагом в подготовке специалистов </a:t>
            </a:r>
            <a:r>
              <a:rPr lang="ru-RU" sz="4000">
                <a:latin typeface="Times New Roman"/>
                <a:cs typeface="Times New Roman"/>
              </a:rPr>
              <a:t>владеющих гармоничной делегированием между человеком и машинным интеллектом.</a:t>
            </a:r>
            <a:endParaRPr lang="ru-RU" sz="4000">
              <a:latin typeface="Times New Roman"/>
              <a:cs typeface="Times New Roman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 bwMode="auto">
          <a:xfrm>
            <a:off x="2666021" y="1783208"/>
            <a:ext cx="6815669" cy="1515533"/>
          </a:xfrm>
        </p:spPr>
        <p:txBody>
          <a:bodyPr/>
          <a:lstStyle/>
          <a:p>
            <a:pPr>
              <a:defRPr/>
            </a:pPr>
            <a:r>
              <a:rPr lang="ru-RU"/>
              <a:t>Спасибо за внимание!</a:t>
            </a:r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785447" y="771116"/>
            <a:ext cx="9601196" cy="1303867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ru-RU" sz="6600">
                <a:latin typeface="Times New Roman"/>
                <a:cs typeface="Times New Roman"/>
              </a:rPr>
              <a:t>Ц</a:t>
            </a:r>
            <a:r>
              <a:rPr lang="ru-RU" sz="6600">
                <a:latin typeface="Times New Roman"/>
                <a:cs typeface="Times New Roman"/>
              </a:rPr>
              <a:t>ели </a:t>
            </a:r>
            <a:r>
              <a:rPr lang="ru-RU" sz="6600">
                <a:latin typeface="Times New Roman"/>
                <a:cs typeface="Times New Roman"/>
              </a:rPr>
              <a:t>и </a:t>
            </a:r>
            <a:r>
              <a:rPr lang="ru-RU" sz="6600">
                <a:latin typeface="Times New Roman"/>
                <a:cs typeface="Times New Roman"/>
              </a:rPr>
              <a:t>задачи</a:t>
            </a:r>
            <a:endParaRPr lang="ru-RU" sz="6600">
              <a:latin typeface="Times New Roman"/>
              <a:cs typeface="Times New Roman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 bwMode="auto">
          <a:xfrm>
            <a:off x="720968" y="2460217"/>
            <a:ext cx="10585939" cy="3318936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ru-RU" sz="1800">
                <a:latin typeface="Times New Roman"/>
                <a:cs typeface="Times New Roman"/>
              </a:rPr>
              <a:t>- Ознакомить участников с основными понятиями и технологиями ИИ</a:t>
            </a:r>
            <a:r>
              <a:rPr lang="ru-RU" sz="1800">
                <a:latin typeface="Times New Roman"/>
                <a:cs typeface="Times New Roman"/>
              </a:rPr>
              <a:t>.</a:t>
            </a:r>
            <a:endParaRPr/>
          </a:p>
          <a:p>
            <a:pPr>
              <a:defRPr/>
            </a:pPr>
            <a:r>
              <a:rPr lang="ru-RU" sz="1800">
                <a:latin typeface="Times New Roman"/>
                <a:cs typeface="Times New Roman"/>
              </a:rPr>
              <a:t> </a:t>
            </a:r>
            <a:r>
              <a:rPr lang="ru-RU" sz="1800">
                <a:latin typeface="Times New Roman"/>
                <a:cs typeface="Times New Roman"/>
              </a:rPr>
              <a:t>- Объяснить, как ИИ может улучшить организацию мероприятий и образовательный процесс</a:t>
            </a:r>
            <a:r>
              <a:rPr lang="ru-RU" sz="1800">
                <a:latin typeface="Times New Roman"/>
                <a:cs typeface="Times New Roman"/>
              </a:rPr>
              <a:t>.</a:t>
            </a:r>
            <a:endParaRPr lang="ru-RU" sz="1800">
              <a:latin typeface="Times New Roman"/>
              <a:cs typeface="Times New Roman"/>
            </a:endParaRPr>
          </a:p>
          <a:p>
            <a:pPr>
              <a:defRPr/>
            </a:pPr>
            <a:r>
              <a:rPr lang="ru-RU" sz="1800">
                <a:latin typeface="Times New Roman"/>
                <a:cs typeface="Times New Roman"/>
              </a:rPr>
              <a:t>- Научить участников использовать ИИ помощника на платформе </a:t>
            </a:r>
            <a:r>
              <a:rPr lang="ru-RU" sz="1800">
                <a:latin typeface="Times New Roman"/>
                <a:cs typeface="Times New Roman"/>
              </a:rPr>
              <a:t>Android</a:t>
            </a:r>
            <a:r>
              <a:rPr lang="ru-RU" sz="1800">
                <a:latin typeface="Times New Roman"/>
                <a:cs typeface="Times New Roman"/>
              </a:rPr>
              <a:t> для выполнения различных задач. </a:t>
            </a:r>
            <a:endParaRPr lang="ru-RU" sz="1800">
              <a:latin typeface="Times New Roman"/>
              <a:cs typeface="Times New Roman"/>
            </a:endParaRPr>
          </a:p>
          <a:p>
            <a:pPr>
              <a:defRPr/>
            </a:pPr>
            <a:r>
              <a:rPr lang="ru-RU" sz="1800">
                <a:latin typeface="Times New Roman"/>
                <a:cs typeface="Times New Roman"/>
              </a:rPr>
              <a:t>- </a:t>
            </a:r>
            <a:r>
              <a:rPr lang="ru-RU" sz="1800">
                <a:latin typeface="Times New Roman"/>
                <a:cs typeface="Times New Roman"/>
              </a:rPr>
              <a:t>Обеспечить возможность применения полученных знаний на практике</a:t>
            </a:r>
            <a:r>
              <a:rPr lang="ru-RU" sz="1800">
                <a:latin typeface="Times New Roman"/>
                <a:cs typeface="Times New Roman"/>
              </a:rPr>
              <a:t>.</a:t>
            </a:r>
            <a:endParaRPr/>
          </a:p>
          <a:p>
            <a:pPr>
              <a:defRPr/>
            </a:pPr>
            <a:r>
              <a:rPr lang="ru-RU" sz="1800">
                <a:latin typeface="Times New Roman"/>
                <a:cs typeface="Times New Roman"/>
              </a:rPr>
              <a:t>- Обучить участников важным навыкам управления временем и ресурсами с помощью ИИ</a:t>
            </a:r>
            <a:r>
              <a:rPr lang="ru-RU" sz="1800">
                <a:latin typeface="Times New Roman"/>
                <a:cs typeface="Times New Roman"/>
              </a:rPr>
              <a:t>.</a:t>
            </a:r>
            <a:endParaRPr/>
          </a:p>
          <a:p>
            <a:pPr>
              <a:defRPr/>
            </a:pPr>
            <a:r>
              <a:rPr lang="ru-RU" sz="1800"/>
              <a:t>- Организовать практические занятия по установке и настройке ИИ приложений. </a:t>
            </a:r>
            <a:endParaRPr lang="ru-RU" sz="1800"/>
          </a:p>
          <a:p>
            <a:pPr>
              <a:defRPr/>
            </a:pPr>
            <a:r>
              <a:rPr lang="ru-RU" sz="1800"/>
              <a:t>- </a:t>
            </a:r>
            <a:r>
              <a:rPr lang="ru-RU" sz="1800"/>
              <a:t>Применять сценарии для организации мероприятий и образовательного процесса с помощью ИИ</a:t>
            </a:r>
            <a:r>
              <a:rPr lang="ru-RU" sz="1800"/>
              <a:t>.</a:t>
            </a:r>
            <a:endParaRPr/>
          </a:p>
          <a:p>
            <a:pPr>
              <a:defRPr/>
            </a:pPr>
            <a:r>
              <a:rPr lang="ru-RU" sz="1800">
                <a:latin typeface="Times New Roman"/>
                <a:cs typeface="Times New Roman"/>
              </a:rPr>
              <a:t>- Научить как эффективно использовать ИИ для составления расписания, управления задачами и </a:t>
            </a:r>
            <a:r>
              <a:rPr lang="ru-RU" sz="1800">
                <a:latin typeface="Times New Roman"/>
                <a:cs typeface="Times New Roman"/>
              </a:rPr>
              <a:t>анализирования</a:t>
            </a:r>
            <a:r>
              <a:rPr lang="ru-RU" sz="1800">
                <a:latin typeface="Times New Roman"/>
                <a:cs typeface="Times New Roman"/>
              </a:rPr>
              <a:t> результатов.</a:t>
            </a:r>
            <a:endParaRPr lang="ru-RU" sz="1800">
              <a:latin typeface="Times New Roman"/>
              <a:cs typeface="Times New Roman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Положительные качества ИИ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r>
              <a:rPr lang="ru-RU" sz="1800">
                <a:latin typeface="Times New Roman"/>
                <a:cs typeface="Times New Roman"/>
              </a:rPr>
              <a:t>Перечень пользы от использования ИИ в работе и </a:t>
            </a:r>
            <a:r>
              <a:rPr lang="ru-RU" sz="1800">
                <a:latin typeface="Times New Roman"/>
                <a:cs typeface="Times New Roman"/>
              </a:rPr>
              <a:t>планировании:</a:t>
            </a:r>
            <a:endParaRPr lang="ru-RU" sz="1800">
              <a:latin typeface="Times New Roman"/>
              <a:cs typeface="Times New Roman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 bwMode="auto">
          <a:xfrm>
            <a:off x="800100" y="3243262"/>
            <a:ext cx="5213604" cy="2632605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ru-RU" sz="1500">
                <a:latin typeface="Times New Roman"/>
                <a:cs typeface="Times New Roman"/>
              </a:rPr>
              <a:t>- Автоматизация рутинных </a:t>
            </a:r>
            <a:r>
              <a:rPr lang="ru-RU" sz="1500">
                <a:latin typeface="Times New Roman"/>
                <a:cs typeface="Times New Roman"/>
              </a:rPr>
              <a:t>задач</a:t>
            </a:r>
            <a:endParaRPr/>
          </a:p>
          <a:p>
            <a:pPr>
              <a:defRPr/>
            </a:pPr>
            <a:r>
              <a:rPr lang="ru-RU" sz="1500">
                <a:latin typeface="Times New Roman"/>
                <a:cs typeface="Times New Roman"/>
              </a:rPr>
              <a:t>ИИ может помочь в создании персонализированного опыта для </a:t>
            </a:r>
            <a:r>
              <a:rPr lang="ru-RU" sz="1500">
                <a:latin typeface="Times New Roman"/>
                <a:cs typeface="Times New Roman"/>
              </a:rPr>
              <a:t>аудитории, предлагая решения и </a:t>
            </a:r>
            <a:r>
              <a:rPr lang="ru-RU" sz="1500">
                <a:latin typeface="Times New Roman"/>
                <a:cs typeface="Times New Roman"/>
              </a:rPr>
              <a:t>рекомендации по </a:t>
            </a:r>
            <a:r>
              <a:rPr lang="ru-RU" sz="1500">
                <a:latin typeface="Times New Roman"/>
                <a:cs typeface="Times New Roman"/>
              </a:rPr>
              <a:t>организации  сессий </a:t>
            </a:r>
            <a:r>
              <a:rPr lang="ru-RU" sz="1500">
                <a:latin typeface="Times New Roman"/>
                <a:cs typeface="Times New Roman"/>
              </a:rPr>
              <a:t>или </a:t>
            </a:r>
            <a:r>
              <a:rPr lang="ru-RU" sz="1500">
                <a:latin typeface="Times New Roman"/>
                <a:cs typeface="Times New Roman"/>
              </a:rPr>
              <a:t>мероприятий </a:t>
            </a:r>
            <a:r>
              <a:rPr lang="ru-RU" sz="1500">
                <a:latin typeface="Times New Roman"/>
                <a:cs typeface="Times New Roman"/>
              </a:rPr>
              <a:t>на основе </a:t>
            </a:r>
            <a:r>
              <a:rPr lang="ru-RU" sz="1500">
                <a:latin typeface="Times New Roman"/>
                <a:cs typeface="Times New Roman"/>
              </a:rPr>
              <a:t>поставленных целей и задач.</a:t>
            </a:r>
            <a:endParaRPr/>
          </a:p>
          <a:p>
            <a:pPr>
              <a:defRPr/>
            </a:pPr>
            <a:r>
              <a:rPr lang="ru-RU" sz="1500">
                <a:latin typeface="Times New Roman"/>
                <a:cs typeface="Times New Roman"/>
              </a:rPr>
              <a:t>ИИ может анализировать данные о предыдущих мероприятиях или учебных курсах, предоставляя рекомендации по улучшению и оптимизации будущих проектов</a:t>
            </a:r>
            <a:r>
              <a:rPr lang="ru-RU" sz="1500">
                <a:latin typeface="Times New Roman"/>
                <a:cs typeface="Times New Roman"/>
              </a:rPr>
              <a:t>.</a:t>
            </a:r>
            <a:endParaRPr/>
          </a:p>
          <a:p>
            <a:pPr>
              <a:defRPr/>
            </a:pPr>
            <a:endParaRPr lang="ru-RU" sz="1500">
              <a:latin typeface="Times New Roman"/>
              <a:cs typeface="Times New Roman"/>
            </a:endParaRPr>
          </a:p>
          <a:p>
            <a:pPr>
              <a:defRPr/>
            </a:pP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 bwMode="auto"/>
        <p:txBody>
          <a:bodyPr/>
          <a:lstStyle/>
          <a:p>
            <a:pPr>
              <a:defRPr/>
            </a:pPr>
            <a:r>
              <a:rPr lang="ru-RU" sz="1800">
                <a:latin typeface="Times New Roman"/>
                <a:cs typeface="Times New Roman"/>
              </a:rPr>
              <a:t>Перечень пользы от правильного использования ИИ в </a:t>
            </a:r>
            <a:r>
              <a:rPr lang="ru-RU" sz="1800">
                <a:latin typeface="Times New Roman"/>
                <a:cs typeface="Times New Roman"/>
              </a:rPr>
              <a:t>обучающем процессе:</a:t>
            </a:r>
            <a:endParaRPr lang="ru-RU" sz="1800">
              <a:latin typeface="Times New Roman"/>
              <a:cs typeface="Times New Roman"/>
            </a:endParaRP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 bwMode="auto"/>
        <p:txBody>
          <a:bodyPr>
            <a:normAutofit fontScale="92500" lnSpcReduction="10000"/>
          </a:bodyPr>
          <a:lstStyle/>
          <a:p>
            <a:pPr>
              <a:defRPr/>
            </a:pPr>
            <a:r>
              <a:rPr lang="ru-RU" sz="1600">
                <a:latin typeface="Times New Roman"/>
                <a:cs typeface="Times New Roman"/>
              </a:rPr>
              <a:t>ИИ может предоставлять ученикам доступ к обширной библиотеке учебных материалов, включая </a:t>
            </a:r>
            <a:r>
              <a:rPr lang="ru-RU" sz="1600">
                <a:latin typeface="Times New Roman"/>
                <a:cs typeface="Times New Roman"/>
              </a:rPr>
              <a:t>статьи.</a:t>
            </a:r>
            <a:endParaRPr/>
          </a:p>
          <a:p>
            <a:pPr>
              <a:defRPr/>
            </a:pPr>
            <a:r>
              <a:rPr lang="ru-RU" sz="1600">
                <a:latin typeface="Times New Roman"/>
                <a:cs typeface="Times New Roman"/>
              </a:rPr>
              <a:t>ИИ может стать виртуальным помощником, отвечая на вопросы и объясняя сложные темы, способствуя самостоятельному изучению</a:t>
            </a:r>
            <a:r>
              <a:rPr lang="ru-RU" sz="1600">
                <a:latin typeface="Times New Roman"/>
                <a:cs typeface="Times New Roman"/>
              </a:rPr>
              <a:t>.</a:t>
            </a:r>
            <a:endParaRPr/>
          </a:p>
          <a:p>
            <a:pPr>
              <a:defRPr/>
            </a:pPr>
            <a:r>
              <a:rPr lang="ru-RU" sz="1700">
                <a:latin typeface="Times New Roman"/>
                <a:cs typeface="Times New Roman"/>
              </a:rPr>
              <a:t>ИИ может помочь ученикам научиться анализировать и интерпретировать данные, что способствует развитию критического мышления и навыков решения проблем</a:t>
            </a:r>
            <a:r>
              <a:rPr lang="ru-RU" sz="1700">
                <a:latin typeface="Times New Roman"/>
                <a:cs typeface="Times New Roman"/>
              </a:rPr>
              <a:t>.</a:t>
            </a:r>
            <a:endParaRPr/>
          </a:p>
          <a:p>
            <a:pPr>
              <a:defRPr/>
            </a:pPr>
            <a:endParaRPr lang="ru-RU" sz="1700">
              <a:latin typeface="Times New Roman"/>
              <a:cs typeface="Times New Roman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Положительные качества ИИ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r>
              <a:rPr lang="ru-RU" sz="1800">
                <a:latin typeface="Times New Roman"/>
                <a:cs typeface="Times New Roman"/>
              </a:rPr>
              <a:t>Перечень пользы от использования ИИ в работе и </a:t>
            </a:r>
            <a:r>
              <a:rPr lang="ru-RU" sz="1800">
                <a:latin typeface="Times New Roman"/>
                <a:cs typeface="Times New Roman"/>
              </a:rPr>
              <a:t>планировании:</a:t>
            </a:r>
            <a:endParaRPr lang="ru-RU" sz="1800">
              <a:latin typeface="Times New Roman"/>
              <a:cs typeface="Times New Roman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 bwMode="auto">
          <a:xfrm>
            <a:off x="800100" y="3243262"/>
            <a:ext cx="5213604" cy="2632605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ru-RU" sz="1400">
                <a:latin typeface="Times New Roman"/>
                <a:cs typeface="Times New Roman"/>
              </a:rPr>
              <a:t>ИИ-помощники могут отвечать на вопросы </a:t>
            </a:r>
            <a:r>
              <a:rPr lang="ru-RU" sz="1400">
                <a:latin typeface="Times New Roman"/>
                <a:cs typeface="Times New Roman"/>
              </a:rPr>
              <a:t>пользователя 24/7</a:t>
            </a:r>
            <a:r>
              <a:rPr lang="ru-RU" sz="1400">
                <a:latin typeface="Times New Roman"/>
                <a:cs typeface="Times New Roman"/>
              </a:rPr>
              <a:t>, обеспечивая мгновенную </a:t>
            </a:r>
            <a:r>
              <a:rPr lang="ru-RU" sz="1400">
                <a:latin typeface="Times New Roman"/>
                <a:cs typeface="Times New Roman"/>
              </a:rPr>
              <a:t>информационную поддержку.</a:t>
            </a:r>
            <a:endParaRPr/>
          </a:p>
          <a:p>
            <a:pPr>
              <a:defRPr/>
            </a:pPr>
            <a:r>
              <a:rPr lang="ru-RU" sz="1400">
                <a:latin typeface="Times New Roman"/>
                <a:cs typeface="Times New Roman"/>
              </a:rPr>
              <a:t>ИИ может помочь в планировании и контроле расходов, автоматически предлагая улучшения и альтернативы</a:t>
            </a:r>
            <a:r>
              <a:rPr lang="ru-RU" sz="1400">
                <a:latin typeface="Times New Roman"/>
                <a:cs typeface="Times New Roman"/>
              </a:rPr>
              <a:t>.</a:t>
            </a:r>
            <a:endParaRPr/>
          </a:p>
          <a:p>
            <a:pPr>
              <a:defRPr/>
            </a:pPr>
            <a:r>
              <a:rPr lang="ru-RU" sz="1400">
                <a:latin typeface="Times New Roman"/>
                <a:cs typeface="Times New Roman"/>
              </a:rPr>
              <a:t>ИИ может помогать в создании учебных материалов, анализируя знания учащихся и предлагая необходимые </a:t>
            </a:r>
            <a:r>
              <a:rPr lang="ru-RU" sz="1400">
                <a:latin typeface="Times New Roman"/>
                <a:cs typeface="Times New Roman"/>
              </a:rPr>
              <a:t>дополнения.</a:t>
            </a:r>
            <a:endParaRPr/>
          </a:p>
          <a:p>
            <a:pPr>
              <a:defRPr/>
            </a:pP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 bwMode="auto">
          <a:xfrm>
            <a:off x="6180670" y="3234795"/>
            <a:ext cx="4718304" cy="576262"/>
          </a:xfrm>
        </p:spPr>
        <p:txBody>
          <a:bodyPr/>
          <a:lstStyle/>
          <a:p>
            <a:pPr>
              <a:defRPr/>
            </a:pPr>
            <a:r>
              <a:rPr lang="ru-RU" sz="1800">
                <a:latin typeface="Times New Roman"/>
                <a:cs typeface="Times New Roman"/>
              </a:rPr>
              <a:t>Перечень пользы от правильного использования ИИ в обучающем процессе:</a:t>
            </a:r>
            <a:endParaRPr/>
          </a:p>
          <a:p>
            <a:pPr>
              <a:defRPr/>
            </a:pPr>
            <a:endParaRPr lang="ru-RU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 bwMode="auto"/>
        <p:txBody>
          <a:bodyPr>
            <a:normAutofit lnSpcReduction="10000"/>
          </a:bodyPr>
          <a:lstStyle/>
          <a:p>
            <a:pPr>
              <a:defRPr/>
            </a:pPr>
            <a:r>
              <a:rPr lang="ru-RU" sz="1600">
                <a:latin typeface="Times New Roman"/>
                <a:cs typeface="Times New Roman"/>
              </a:rPr>
              <a:t>ИИ может помочь преподавателям оценивать интересы учащихся и адаптировать материалы таким образом, чтобы они были более привлекательными и релевантными</a:t>
            </a:r>
            <a:r>
              <a:rPr lang="ru-RU" sz="1600">
                <a:latin typeface="Times New Roman"/>
                <a:cs typeface="Times New Roman"/>
              </a:rPr>
              <a:t>.</a:t>
            </a:r>
            <a:endParaRPr/>
          </a:p>
          <a:p>
            <a:pPr>
              <a:defRPr/>
            </a:pPr>
            <a:r>
              <a:rPr lang="ru-RU" sz="1900">
                <a:latin typeface="Times New Roman"/>
                <a:cs typeface="Times New Roman"/>
              </a:rPr>
              <a:t>Использование ИИ в обучении открывает возможности для обсуждений о его влиянии на общество, что помогает формировать у студентов критическое восприятие технологий.</a:t>
            </a:r>
            <a:endParaRPr lang="ru-RU" sz="1900">
              <a:latin typeface="Times New Roman"/>
              <a:cs typeface="Times New Roman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>
            <a:normAutofit/>
          </a:bodyPr>
          <a:lstStyle/>
          <a:p>
            <a:pPr>
              <a:defRPr/>
            </a:pPr>
            <a:r>
              <a:rPr lang="ru-RU"/>
              <a:t>Выводы: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 bwMode="auto"/>
        <p:txBody>
          <a:bodyPr>
            <a:normAutofit fontScale="92500" lnSpcReduction="20000"/>
          </a:bodyPr>
          <a:lstStyle/>
          <a:p>
            <a:pPr>
              <a:defRPr/>
            </a:pPr>
            <a:r>
              <a:rPr lang="ru-RU" sz="2000">
                <a:latin typeface="Times New Roman"/>
                <a:cs typeface="Times New Roman"/>
              </a:rPr>
              <a:t>Польза </a:t>
            </a:r>
            <a:r>
              <a:rPr lang="ru-RU" sz="2000">
                <a:latin typeface="Times New Roman"/>
                <a:cs typeface="Times New Roman"/>
              </a:rPr>
              <a:t>от использования ИИ в работе и планировании </a:t>
            </a:r>
            <a:r>
              <a:rPr lang="ru-RU" sz="2000">
                <a:latin typeface="Times New Roman"/>
                <a:cs typeface="Times New Roman"/>
              </a:rPr>
              <a:t>подчеркивают</a:t>
            </a:r>
            <a:r>
              <a:rPr lang="ru-RU" sz="2000">
                <a:latin typeface="Times New Roman"/>
                <a:cs typeface="Times New Roman"/>
              </a:rPr>
              <a:t>, как использование ИИ может улучшить эффективность работы, повысить </a:t>
            </a:r>
            <a:r>
              <a:rPr lang="ru-RU" sz="2000">
                <a:latin typeface="Times New Roman"/>
                <a:cs typeface="Times New Roman"/>
              </a:rPr>
              <a:t>качество рутинных задач, сделать </a:t>
            </a:r>
            <a:r>
              <a:rPr lang="ru-RU" sz="2000">
                <a:latin typeface="Times New Roman"/>
                <a:cs typeface="Times New Roman"/>
              </a:rPr>
              <a:t>процессы более адаптивными и персонализированными как в организации мероприятий, так и в образовательной деятельности.</a:t>
            </a:r>
            <a:endParaRPr lang="ru-RU" sz="2000">
              <a:latin typeface="Times New Roman"/>
              <a:cs typeface="Times New Roman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 bwMode="auto"/>
        <p:txBody>
          <a:bodyPr>
            <a:normAutofit fontScale="92500" lnSpcReduction="20000"/>
          </a:bodyPr>
          <a:lstStyle/>
          <a:p>
            <a:pPr>
              <a:defRPr/>
            </a:pPr>
            <a:r>
              <a:rPr lang="ru-RU"/>
              <a:t>Правильное использование ИИ в обучении может значительно обогатить образовательный процесс, делая его более эффективным и персонализированным. Важно, чтобы использование ИИ сочеталось с этическим подходом и обеспечивало гармоничное развитие учащихся, способствуя их </a:t>
            </a:r>
            <a:r>
              <a:rPr lang="ru-RU"/>
              <a:t>интеллектуальному разностороннему развитию.</a:t>
            </a:r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>
            <a:normAutofit fontScale="90000"/>
          </a:bodyPr>
          <a:lstStyle/>
          <a:p>
            <a:pPr>
              <a:defRPr/>
            </a:pPr>
            <a:r>
              <a:rPr lang="ru-RU"/>
              <a:t>Основы комфортной работы при работе с ИИ, это правильная формулировка задачи: 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1. Постановка </a:t>
            </a:r>
            <a:r>
              <a:rPr lang="ru-RU"/>
              <a:t>задач</a:t>
            </a:r>
            <a:endParaRPr/>
          </a:p>
          <a:p>
            <a:pPr>
              <a:defRPr/>
            </a:pPr>
            <a:r>
              <a:rPr lang="ru-RU"/>
              <a:t>2. Обработка данных</a:t>
            </a:r>
            <a:endParaRPr/>
          </a:p>
          <a:p>
            <a:pPr>
              <a:defRPr/>
            </a:pPr>
            <a:r>
              <a:rPr lang="ru-RU"/>
              <a:t>3. Постановка задач для </a:t>
            </a:r>
            <a:r>
              <a:rPr lang="ru-RU"/>
              <a:t>тайм-менеджмента</a:t>
            </a:r>
            <a:endParaRPr/>
          </a:p>
          <a:p>
            <a:pPr>
              <a:defRPr/>
            </a:pPr>
            <a:r>
              <a:rPr lang="ru-RU"/>
              <a:t>4. Постановка задач для планирования </a:t>
            </a:r>
            <a:r>
              <a:rPr lang="ru-RU"/>
              <a:t>мероприятия</a:t>
            </a:r>
            <a:endParaRPr/>
          </a:p>
          <a:p>
            <a:pPr>
              <a:defRPr/>
            </a:pPr>
            <a:r>
              <a:rPr lang="ru-RU"/>
              <a:t>5. </a:t>
            </a:r>
            <a:r>
              <a:rPr lang="ru-RU"/>
              <a:t> </a:t>
            </a:r>
            <a:r>
              <a:rPr lang="ru-RU"/>
              <a:t>Постановка задач по корректировке </a:t>
            </a:r>
            <a:r>
              <a:rPr lang="ru-RU"/>
              <a:t>рабочего </a:t>
            </a:r>
            <a:r>
              <a:rPr lang="ru-RU"/>
              <a:t>плана </a:t>
            </a:r>
            <a:endParaRPr lang="ru-RU"/>
          </a:p>
          <a:p>
            <a:pPr>
              <a:defRPr/>
            </a:pPr>
            <a:r>
              <a:rPr lang="ru-RU"/>
              <a:t>6. Создание текстовой основы: писем, постов, тезисов</a:t>
            </a:r>
            <a:endParaRPr/>
          </a:p>
          <a:p>
            <a:pPr>
              <a:defRPr/>
            </a:pPr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>
            <a:normAutofit/>
          </a:bodyPr>
          <a:lstStyle/>
          <a:p>
            <a:pPr>
              <a:defRPr/>
            </a:pPr>
            <a:r>
              <a:rPr lang="ru-RU"/>
              <a:t>1. Постановка задач</a:t>
            </a:r>
            <a:endParaRPr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 bwMode="auto"/>
        <p:txBody>
          <a:bodyPr>
            <a:normAutofit/>
          </a:bodyPr>
          <a:lstStyle/>
          <a:p>
            <a:pPr marL="0" indent="0">
              <a:buNone/>
              <a:defRPr/>
            </a:pPr>
            <a:r>
              <a:rPr lang="ru-RU" sz="1800">
                <a:latin typeface="Times New Roman"/>
                <a:cs typeface="Times New Roman"/>
              </a:rPr>
              <a:t> </a:t>
            </a:r>
            <a:r>
              <a:rPr lang="ru-RU" sz="1800">
                <a:latin typeface="Times New Roman"/>
                <a:cs typeface="Times New Roman"/>
              </a:rPr>
              <a:t>1.1 Введение в искусственный интеллект на </a:t>
            </a:r>
            <a:r>
              <a:rPr lang="ru-RU" sz="1800">
                <a:latin typeface="Times New Roman"/>
                <a:cs typeface="Times New Roman"/>
              </a:rPr>
              <a:t>Android</a:t>
            </a:r>
            <a:r>
              <a:rPr lang="ru-RU" sz="1800">
                <a:latin typeface="Times New Roman"/>
                <a:cs typeface="Times New Roman"/>
              </a:rPr>
              <a:t> и </a:t>
            </a:r>
            <a:r>
              <a:rPr lang="ru-RU" sz="1800">
                <a:latin typeface="Times New Roman"/>
                <a:cs typeface="Times New Roman"/>
              </a:rPr>
              <a:t>айфонах</a:t>
            </a:r>
            <a:r>
              <a:rPr lang="ru-RU" sz="1800">
                <a:latin typeface="Times New Roman"/>
                <a:cs typeface="Times New Roman"/>
              </a:rPr>
              <a:t> :</a:t>
            </a:r>
            <a:endParaRPr/>
          </a:p>
          <a:p>
            <a:pPr>
              <a:defRPr/>
            </a:pPr>
            <a:r>
              <a:rPr lang="ru-RU" sz="1800">
                <a:latin typeface="Times New Roman"/>
                <a:cs typeface="Times New Roman"/>
              </a:rPr>
              <a:t> </a:t>
            </a:r>
            <a:r>
              <a:rPr lang="ru-RU" sz="1800">
                <a:latin typeface="Times New Roman"/>
                <a:cs typeface="Times New Roman"/>
              </a:rPr>
              <a:t>Обзор возможностей ИИ в мобильных приложениях</a:t>
            </a:r>
            <a:r>
              <a:rPr lang="ru-RU" sz="1800">
                <a:latin typeface="Times New Roman"/>
                <a:cs typeface="Times New Roman"/>
              </a:rPr>
              <a:t>.</a:t>
            </a:r>
            <a:endParaRPr/>
          </a:p>
          <a:p>
            <a:pPr>
              <a:defRPr/>
            </a:pPr>
            <a:r>
              <a:rPr lang="ru-RU" sz="1800">
                <a:latin typeface="Times New Roman"/>
                <a:cs typeface="Times New Roman"/>
              </a:rPr>
              <a:t> Знакомство </a:t>
            </a:r>
            <a:r>
              <a:rPr lang="ru-RU" sz="1800">
                <a:latin typeface="Times New Roman"/>
                <a:cs typeface="Times New Roman"/>
              </a:rPr>
              <a:t>с популярными ИИ-помощниками и приложениями на </a:t>
            </a:r>
            <a:r>
              <a:rPr lang="ru-RU" sz="1800">
                <a:latin typeface="Times New Roman"/>
                <a:cs typeface="Times New Roman"/>
              </a:rPr>
              <a:t>Android</a:t>
            </a:r>
            <a:r>
              <a:rPr lang="ru-RU" sz="1800">
                <a:latin typeface="Times New Roman"/>
                <a:cs typeface="Times New Roman"/>
              </a:rPr>
              <a:t> и </a:t>
            </a:r>
            <a:r>
              <a:rPr lang="ru-RU" sz="1800">
                <a:latin typeface="Times New Roman"/>
                <a:cs typeface="Times New Roman"/>
              </a:rPr>
              <a:t>айфон</a:t>
            </a:r>
            <a:r>
              <a:rPr lang="ru-RU" sz="1800">
                <a:latin typeface="Times New Roman"/>
                <a:cs typeface="Times New Roman"/>
              </a:rPr>
              <a:t>.</a:t>
            </a:r>
            <a:endParaRPr/>
          </a:p>
          <a:p>
            <a:pPr marL="0" indent="0">
              <a:buNone/>
              <a:defRPr/>
            </a:pPr>
            <a:r>
              <a:rPr lang="ru-RU" sz="1800">
                <a:latin typeface="Times New Roman"/>
                <a:cs typeface="Times New Roman"/>
              </a:rPr>
              <a:t>1.2 </a:t>
            </a:r>
            <a:r>
              <a:rPr lang="ru-RU" sz="1800">
                <a:latin typeface="Times New Roman"/>
                <a:cs typeface="Times New Roman"/>
              </a:rPr>
              <a:t>Определение задач и </a:t>
            </a:r>
            <a:r>
              <a:rPr lang="ru-RU" sz="1800">
                <a:latin typeface="Times New Roman"/>
                <a:cs typeface="Times New Roman"/>
              </a:rPr>
              <a:t>целей:</a:t>
            </a:r>
            <a:endParaRPr/>
          </a:p>
          <a:p>
            <a:pPr>
              <a:defRPr/>
            </a:pPr>
            <a:r>
              <a:rPr lang="ru-RU" sz="1800">
                <a:latin typeface="Times New Roman"/>
                <a:cs typeface="Times New Roman"/>
              </a:rPr>
              <a:t> Как сформулировать задачи для использования ИИ. </a:t>
            </a:r>
            <a:endParaRPr/>
          </a:p>
          <a:p>
            <a:pPr>
              <a:defRPr/>
            </a:pPr>
            <a:r>
              <a:rPr lang="ru-RU" sz="1800">
                <a:latin typeface="Times New Roman"/>
                <a:cs typeface="Times New Roman"/>
              </a:rPr>
              <a:t>1.3 Методы постановки задач: </a:t>
            </a:r>
            <a:endParaRPr/>
          </a:p>
          <a:p>
            <a:pPr>
              <a:defRPr/>
            </a:pPr>
            <a:r>
              <a:rPr lang="ru-RU" sz="1800">
                <a:latin typeface="Times New Roman"/>
                <a:cs typeface="Times New Roman"/>
              </a:rPr>
              <a:t> Практическое занятие: формулирование задач для различных сценариев использования ИИ.</a:t>
            </a:r>
            <a:endParaRPr lang="ru-RU" sz="1800">
              <a:latin typeface="Times New Roman"/>
              <a:cs typeface="Times New Roman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 </a:t>
            </a:r>
            <a:r>
              <a:rPr lang="ru-RU"/>
              <a:t>Обработка данных</a:t>
            </a:r>
            <a:endParaRPr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 bwMode="auto"/>
        <p:txBody>
          <a:bodyPr>
            <a:noAutofit/>
          </a:bodyPr>
          <a:lstStyle/>
          <a:p>
            <a:pPr marL="0" indent="0">
              <a:buNone/>
              <a:defRPr/>
            </a:pPr>
            <a:r>
              <a:rPr lang="ru-RU" sz="1800">
                <a:latin typeface="Times New Roman"/>
                <a:cs typeface="Times New Roman"/>
              </a:rPr>
              <a:t> </a:t>
            </a:r>
            <a:r>
              <a:rPr lang="ru-RU" sz="1800">
                <a:latin typeface="Times New Roman"/>
                <a:cs typeface="Times New Roman"/>
              </a:rPr>
              <a:t>2.1 Введение в данные </a:t>
            </a:r>
            <a:endParaRPr lang="ru-RU" sz="1800">
              <a:latin typeface="Times New Roman"/>
              <a:cs typeface="Times New Roman"/>
            </a:endParaRPr>
          </a:p>
          <a:p>
            <a:pPr>
              <a:defRPr/>
            </a:pPr>
            <a:r>
              <a:rPr lang="ru-RU" sz="1800">
                <a:latin typeface="Times New Roman"/>
                <a:cs typeface="Times New Roman"/>
              </a:rPr>
              <a:t>-Данные </a:t>
            </a:r>
            <a:r>
              <a:rPr lang="ru-RU" sz="1800">
                <a:latin typeface="Times New Roman"/>
                <a:cs typeface="Times New Roman"/>
              </a:rPr>
              <a:t>и их значение для работы с ИИ. </a:t>
            </a:r>
            <a:endParaRPr lang="ru-RU" sz="1800">
              <a:latin typeface="Times New Roman"/>
              <a:cs typeface="Times New Roman"/>
            </a:endParaRPr>
          </a:p>
          <a:p>
            <a:pPr>
              <a:defRPr/>
            </a:pPr>
            <a:r>
              <a:rPr lang="ru-RU" sz="1800">
                <a:latin typeface="Times New Roman"/>
                <a:cs typeface="Times New Roman"/>
              </a:rPr>
              <a:t>- </a:t>
            </a:r>
            <a:r>
              <a:rPr lang="ru-RU" sz="1800">
                <a:latin typeface="Times New Roman"/>
                <a:cs typeface="Times New Roman"/>
              </a:rPr>
              <a:t>Типы данных: структурированные и неструктурированные. </a:t>
            </a:r>
            <a:endParaRPr lang="ru-RU" sz="1800">
              <a:latin typeface="Times New Roman"/>
              <a:cs typeface="Times New Roman"/>
            </a:endParaRPr>
          </a:p>
          <a:p>
            <a:pPr>
              <a:defRPr/>
            </a:pPr>
            <a:r>
              <a:rPr lang="ru-RU" sz="1800">
                <a:latin typeface="Times New Roman"/>
                <a:cs typeface="Times New Roman"/>
              </a:rPr>
              <a:t>- </a:t>
            </a:r>
            <a:r>
              <a:rPr lang="ru-RU" sz="1800">
                <a:latin typeface="Times New Roman"/>
                <a:cs typeface="Times New Roman"/>
              </a:rPr>
              <a:t>Инструменты для обработки данных на </a:t>
            </a:r>
            <a:r>
              <a:rPr lang="ru-RU" sz="1800">
                <a:latin typeface="Times New Roman"/>
                <a:cs typeface="Times New Roman"/>
              </a:rPr>
              <a:t>Android</a:t>
            </a:r>
            <a:r>
              <a:rPr lang="ru-RU" sz="1800">
                <a:latin typeface="Times New Roman"/>
                <a:cs typeface="Times New Roman"/>
              </a:rPr>
              <a:t> </a:t>
            </a:r>
            <a:endParaRPr lang="ru-RU" sz="1800">
              <a:latin typeface="Times New Roman"/>
              <a:cs typeface="Times New Roman"/>
            </a:endParaRPr>
          </a:p>
          <a:p>
            <a:pPr marL="0" indent="0">
              <a:buNone/>
              <a:defRPr/>
            </a:pPr>
            <a:r>
              <a:rPr lang="ru-RU" sz="1800">
                <a:latin typeface="Times New Roman"/>
                <a:cs typeface="Times New Roman"/>
              </a:rPr>
              <a:t> 2.2 </a:t>
            </a:r>
            <a:r>
              <a:rPr lang="ru-RU" sz="1800">
                <a:latin typeface="Times New Roman"/>
                <a:cs typeface="Times New Roman"/>
              </a:rPr>
              <a:t>Практическое применение обработки данных </a:t>
            </a:r>
            <a:endParaRPr lang="ru-RU" sz="1800">
              <a:latin typeface="Times New Roman"/>
              <a:cs typeface="Times New Roman"/>
            </a:endParaRPr>
          </a:p>
          <a:p>
            <a:pPr>
              <a:defRPr/>
            </a:pPr>
            <a:r>
              <a:rPr lang="ru-RU" sz="1800">
                <a:latin typeface="Times New Roman"/>
                <a:cs typeface="Times New Roman"/>
              </a:rPr>
              <a:t>- </a:t>
            </a:r>
            <a:r>
              <a:rPr lang="ru-RU" sz="1800">
                <a:latin typeface="Times New Roman"/>
                <a:cs typeface="Times New Roman"/>
              </a:rPr>
              <a:t>Примеры обработки данных с помощью ИИ на </a:t>
            </a:r>
            <a:r>
              <a:rPr lang="ru-RU" sz="1800">
                <a:latin typeface="Times New Roman"/>
                <a:cs typeface="Times New Roman"/>
              </a:rPr>
              <a:t>Android</a:t>
            </a:r>
            <a:r>
              <a:rPr lang="ru-RU" sz="1800">
                <a:latin typeface="Times New Roman"/>
                <a:cs typeface="Times New Roman"/>
              </a:rPr>
              <a:t>-устройствах</a:t>
            </a:r>
            <a:r>
              <a:rPr lang="ru-RU" sz="1800">
                <a:latin typeface="Times New Roman"/>
                <a:cs typeface="Times New Roman"/>
              </a:rPr>
              <a:t>.</a:t>
            </a:r>
            <a:endParaRPr/>
          </a:p>
          <a:p>
            <a:pPr>
              <a:defRPr/>
            </a:pPr>
            <a:r>
              <a:rPr lang="ru-RU" sz="1800">
                <a:latin typeface="Times New Roman"/>
                <a:cs typeface="Times New Roman"/>
              </a:rPr>
              <a:t> </a:t>
            </a:r>
            <a:r>
              <a:rPr lang="ru-RU" sz="1800">
                <a:latin typeface="Times New Roman"/>
                <a:cs typeface="Times New Roman"/>
              </a:rPr>
              <a:t>- Практическое занятие: обработка простых данных с использованием ИИ-инструментов.</a:t>
            </a:r>
            <a:endParaRPr lang="ru-RU" sz="1800">
              <a:latin typeface="Times New Roman"/>
              <a:cs typeface="Times New Roman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>
            <a:normAutofit fontScale="90000"/>
          </a:bodyPr>
          <a:lstStyle/>
          <a:p>
            <a:pPr>
              <a:defRPr/>
            </a:pPr>
            <a:r>
              <a:rPr lang="ru-RU"/>
              <a:t>3. Постановка задач для планирования и тайм-менеджмент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 bwMode="auto"/>
        <p:txBody>
          <a:bodyPr>
            <a:normAutofit/>
          </a:bodyPr>
          <a:lstStyle/>
          <a:p>
            <a:pPr marL="0" indent="0">
              <a:buNone/>
              <a:defRPr/>
            </a:pPr>
            <a:r>
              <a:rPr lang="ru-RU" sz="1800">
                <a:latin typeface="Times New Roman"/>
                <a:cs typeface="Times New Roman"/>
              </a:rPr>
              <a:t> </a:t>
            </a:r>
            <a:r>
              <a:rPr lang="ru-RU" sz="1800">
                <a:latin typeface="Times New Roman"/>
                <a:cs typeface="Times New Roman"/>
              </a:rPr>
              <a:t>3.1 Основы тайм-менеджмента </a:t>
            </a:r>
            <a:endParaRPr lang="ru-RU" sz="1800">
              <a:latin typeface="Times New Roman"/>
              <a:cs typeface="Times New Roman"/>
            </a:endParaRPr>
          </a:p>
          <a:p>
            <a:pPr>
              <a:defRPr/>
            </a:pPr>
            <a:r>
              <a:rPr lang="ru-RU" sz="1800">
                <a:latin typeface="Times New Roman"/>
                <a:cs typeface="Times New Roman"/>
              </a:rPr>
              <a:t>- </a:t>
            </a:r>
            <a:r>
              <a:rPr lang="ru-RU" sz="1800">
                <a:latin typeface="Times New Roman"/>
                <a:cs typeface="Times New Roman"/>
              </a:rPr>
              <a:t>Введение в тайм-менеджмент и его важность. </a:t>
            </a:r>
            <a:endParaRPr lang="ru-RU" sz="1800">
              <a:latin typeface="Times New Roman"/>
              <a:cs typeface="Times New Roman"/>
            </a:endParaRPr>
          </a:p>
          <a:p>
            <a:pPr>
              <a:defRPr/>
            </a:pPr>
            <a:r>
              <a:rPr lang="ru-RU" sz="1800">
                <a:latin typeface="Times New Roman"/>
                <a:cs typeface="Times New Roman"/>
              </a:rPr>
              <a:t>- </a:t>
            </a:r>
            <a:r>
              <a:rPr lang="ru-RU" sz="1800">
                <a:latin typeface="Times New Roman"/>
                <a:cs typeface="Times New Roman"/>
              </a:rPr>
              <a:t>Методы и техники тайм-менеджмента </a:t>
            </a:r>
            <a:endParaRPr lang="ru-RU" sz="1800">
              <a:latin typeface="Times New Roman"/>
              <a:cs typeface="Times New Roman"/>
            </a:endParaRPr>
          </a:p>
          <a:p>
            <a:pPr marL="0" indent="0">
              <a:buNone/>
              <a:defRPr/>
            </a:pPr>
            <a:r>
              <a:rPr lang="ru-RU" sz="1800">
                <a:latin typeface="Times New Roman"/>
                <a:cs typeface="Times New Roman"/>
              </a:rPr>
              <a:t> </a:t>
            </a:r>
            <a:r>
              <a:rPr lang="ru-RU" sz="1800">
                <a:latin typeface="Times New Roman"/>
                <a:cs typeface="Times New Roman"/>
              </a:rPr>
              <a:t>3.2 Интеграция ИИ в тайм-менеджмент </a:t>
            </a:r>
            <a:endParaRPr lang="ru-RU" sz="1800">
              <a:latin typeface="Times New Roman"/>
              <a:cs typeface="Times New Roman"/>
            </a:endParaRPr>
          </a:p>
          <a:p>
            <a:pPr>
              <a:defRPr/>
            </a:pPr>
            <a:r>
              <a:rPr lang="ru-RU" sz="1800">
                <a:latin typeface="Times New Roman"/>
                <a:cs typeface="Times New Roman"/>
              </a:rPr>
              <a:t>- </a:t>
            </a:r>
            <a:r>
              <a:rPr lang="ru-RU" sz="1800">
                <a:latin typeface="Times New Roman"/>
                <a:cs typeface="Times New Roman"/>
              </a:rPr>
              <a:t>Как использовать ИИ для планирования и управления временем (добавление задач в календарь, напоминания и т.д.). </a:t>
            </a:r>
            <a:endParaRPr lang="ru-RU" sz="1800">
              <a:latin typeface="Times New Roman"/>
              <a:cs typeface="Times New Roman"/>
            </a:endParaRPr>
          </a:p>
          <a:p>
            <a:pPr marL="0" indent="0">
              <a:buNone/>
              <a:defRPr/>
            </a:pPr>
            <a:r>
              <a:rPr lang="ru-RU" sz="1800">
                <a:latin typeface="Times New Roman"/>
                <a:cs typeface="Times New Roman"/>
              </a:rPr>
              <a:t> </a:t>
            </a:r>
            <a:r>
              <a:rPr lang="ru-RU" sz="1800">
                <a:latin typeface="Times New Roman"/>
                <a:cs typeface="Times New Roman"/>
              </a:rPr>
              <a:t>3.3 Практическое занятие: создание </a:t>
            </a:r>
            <a:r>
              <a:rPr lang="ru-RU" sz="1800">
                <a:latin typeface="Times New Roman"/>
                <a:cs typeface="Times New Roman"/>
              </a:rPr>
              <a:t>расписания</a:t>
            </a:r>
            <a:endParaRPr/>
          </a:p>
          <a:p>
            <a:pPr>
              <a:defRPr/>
            </a:pPr>
            <a:r>
              <a:rPr lang="ru-RU" sz="1800">
                <a:latin typeface="Times New Roman"/>
                <a:cs typeface="Times New Roman"/>
              </a:rPr>
              <a:t> </a:t>
            </a:r>
            <a:r>
              <a:rPr lang="ru-RU" sz="1800">
                <a:latin typeface="Times New Roman"/>
                <a:cs typeface="Times New Roman"/>
              </a:rPr>
              <a:t>- Создание личного расписания с использованием ИИ-помощников на </a:t>
            </a:r>
            <a:r>
              <a:rPr lang="ru-RU" sz="1800">
                <a:latin typeface="Times New Roman"/>
                <a:cs typeface="Times New Roman"/>
              </a:rPr>
              <a:t>Android</a:t>
            </a:r>
            <a:r>
              <a:rPr lang="ru-RU" sz="1800">
                <a:latin typeface="Times New Roman"/>
                <a:cs typeface="Times New Roman"/>
              </a:rPr>
              <a:t>.</a:t>
            </a:r>
            <a:endParaRPr lang="ru-RU" sz="1800">
              <a:latin typeface="Times New Roman"/>
              <a:cs typeface="Times New Roman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theme/_rels/theme1.xml.rels><?xml version="1.0" encoding="UTF-8" standalone="yes"?><Relationships xmlns="http://schemas.openxmlformats.org/package/2006/relationships"><Relationship Id="rId1" Type="http://schemas.openxmlformats.org/officeDocument/2006/relationships/image" Target="../media/image1.jpg"/><Relationship Id="rId2" Type="http://schemas.openxmlformats.org/officeDocument/2006/relationships/image" Target="../media/image2.jpg"/></Relationships>
</file>

<file path=ppt/theme/theme1.xml><?xml version="1.0" encoding="utf-8"?>
<a:theme xmlns:a="http://schemas.openxmlformats.org/drawingml/2006/main" xmlns:r="http://schemas.openxmlformats.org/officeDocument/2006/relationships" xmlns:p="http://schemas.openxmlformats.org/presentationml/2006/main" name="Натуральные материалы">
  <a:themeElements>
    <a:clrScheme name="Натуральные материалы">
      <a:dk1>
        <a:sysClr val="windowText" lastClr="000000"/>
      </a:dk1>
      <a:lt1>
        <a:sysClr val="window" lastClr="FFFFFF"/>
      </a:lt1>
      <a:dk2>
        <a:srgbClr val="212121"/>
      </a:dk2>
      <a:lt2>
        <a:srgbClr val="DADADA"/>
      </a:lt2>
      <a:accent1>
        <a:srgbClr val="83992A"/>
      </a:accent1>
      <a:accent2>
        <a:srgbClr val="3C9770"/>
      </a:accent2>
      <a:accent3>
        <a:srgbClr val="44709D"/>
      </a:accent3>
      <a:accent4>
        <a:srgbClr val="A23C33"/>
      </a:accent4>
      <a:accent5>
        <a:srgbClr val="D97828"/>
      </a:accent5>
      <a:accent6>
        <a:srgbClr val="DEB340"/>
      </a:accent6>
      <a:hlink>
        <a:srgbClr val="A8BF4D"/>
      </a:hlink>
      <a:folHlink>
        <a:srgbClr val="B4CA80"/>
      </a:folHlink>
    </a:clrScheme>
    <a:fontScheme name="Натуральные материалы">
      <a:majorFont>
        <a:latin typeface="Garamond"/>
        <a:ea typeface="Arial"/>
        <a:cs typeface="Arial"/>
      </a:majorFont>
      <a:minorFont>
        <a:latin typeface="Garamond"/>
        <a:ea typeface="Arial"/>
        <a:cs typeface="Arial"/>
      </a:minorFont>
    </a:fontScheme>
    <a:fmtScheme name="Натуральные материалы">
      <a:fillStyleLst>
        <a:solidFill>
          <a:schemeClr val="phClr"/>
        </a:solidFill>
        <a:gradFill>
          <a:gsLst>
            <a:gs pos="0">
              <a:schemeClr val="phClr">
                <a:tint val="60000"/>
                <a:lumMod val="110000"/>
              </a:schemeClr>
            </a:gs>
            <a:gs pos="100000">
              <a:schemeClr val="phClr">
                <a:tint val="82000"/>
              </a:schemeClr>
            </a:gs>
          </a:gsLst>
          <a:lin ang="5400000" scaled="0"/>
        </a:gradFill>
        <a:blipFill>
          <a:blip r:embed="rId1">
            <a:duotone>
              <a:schemeClr val="phClr">
                <a:shade val="74000"/>
                <a:satMod val="130000"/>
                <a:lumMod val="90000"/>
              </a:schemeClr>
              <a:schemeClr val="phClr">
                <a:tint val="94000"/>
                <a:satMod val="120000"/>
                <a:lumMod val="104000"/>
              </a:schemeClr>
            </a:duotone>
          </a:blip>
          <a:tile algn="tl" flip="none" sx="100000" sy="100000" tx="0" ty="0"/>
        </a:blip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88000"/>
                <a:lumMod val="98000"/>
              </a:schemeClr>
            </a:gs>
          </a:gsLst>
          <a:lin ang="5400000" scaled="0"/>
        </a:gradFill>
        <a:blipFill>
          <a:blip r:embed="rId2"/>
          <a:stretch/>
        </a:blipFill>
      </a:bgFillStyleLst>
    </a:fmtScheme>
  </a:themeElements>
  <a:objectDefaults/>
</a:theme>
</file>

<file path=docProps/app.xml><?xml version="1.0" encoding="utf-8"?>
<Properties xmlns="http://schemas.openxmlformats.org/officeDocument/2006/extended-properties" xmlns:vt="http://schemas.openxmlformats.org/officeDocument/2006/docPropsVTypes">
  <Template>Organic</Template>
  <TotalTime>0</TotalTime>
  <Words>0</Words>
  <Application>r7-office/2024.4.2.721</Application>
  <DocSecurity>0</DocSecurity>
  <PresentationFormat>Широкоэкранный</PresentationFormat>
  <Paragraphs>0</Paragraphs>
  <Slides>13</Slides>
  <Notes>13</Notes>
  <HiddenSlides>0</HiddenSlides>
  <MMClips>2</MMClips>
  <ScaleCrop>0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Theme 1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</vt:vector>
  </TitlesOfParts>
  <Manager/>
  <Company/>
  <LinksUpToDate>0</LinksUpToDate>
  <SharedDoc>0</SharedDoc>
  <HyperlinkBase/>
  <HyperlinksChanged>0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Обучающие курсы по использованию ИИ помощника на платформе Android с целью организации мероприятий и образовательной деятельности для участников возрастной категории 45+.</dc:title>
  <dc:subject/>
  <dc:creator>Пользователь</dc:creator>
  <cp:keywords/>
  <dc:description/>
  <dc:identifier/>
  <dc:language/>
  <cp:lastModifiedBy>Anna Turner</cp:lastModifiedBy>
  <cp:revision>11</cp:revision>
  <dcterms:created xsi:type="dcterms:W3CDTF">2025-04-24T08:07:10Z</dcterms:created>
  <dcterms:modified xsi:type="dcterms:W3CDTF">2026-01-16T14:06:26Z</dcterms:modified>
  <cp:category/>
  <cp:contentStatus/>
  <cp:version/>
</cp:coreProperties>
</file>